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6256000" cy="10160000"/>
  <p:notesSz cx="16256000" cy="10160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1"/>
  </p:normalViewPr>
  <p:slideViewPr>
    <p:cSldViewPr>
      <p:cViewPr varScale="1">
        <p:scale>
          <a:sx n="75" d="100"/>
          <a:sy n="75" d="100"/>
        </p:scale>
        <p:origin x="954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5095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9207500" y="0"/>
            <a:ext cx="7045325" cy="5095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73097-DC0C-BB40-AEC4-7A08054E0C8B}" type="datetimeFigureOut">
              <a:rPr lang="en-US" smtClean="0"/>
              <a:pPr/>
              <a:t>10/7/2020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2700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25600" y="4889500"/>
            <a:ext cx="13004800" cy="4000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650413"/>
            <a:ext cx="7043738" cy="5095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9207500" y="9650413"/>
            <a:ext cx="7045325" cy="5095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90AA4-3945-7748-976B-C90B6FB2B8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19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90AA4-3945-7748-976B-C90B6FB2B8A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74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90AA4-3945-7748-976B-C90B6FB2B8A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9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90AA4-3945-7748-976B-C90B6FB2B8A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755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9200" y="3149600"/>
            <a:ext cx="13817600" cy="2133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689600"/>
            <a:ext cx="11379200" cy="2540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PT Mono"/>
                <a:cs typeface="PT Mon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PT Mono"/>
                <a:cs typeface="PT Mon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336800"/>
            <a:ext cx="7071360" cy="6705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40" y="2336800"/>
            <a:ext cx="7071360" cy="6705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PT Mono"/>
                <a:cs typeface="PT Mon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500" y="269230"/>
            <a:ext cx="15367000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PT Mono"/>
                <a:cs typeface="PT Mon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12800" y="2336800"/>
            <a:ext cx="14630400" cy="6705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9448800"/>
            <a:ext cx="5201920" cy="50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9448800"/>
            <a:ext cx="3738880" cy="50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9448800"/>
            <a:ext cx="3738880" cy="50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cheninfo.ru/260378-chechnja-chechenskij-kolledzh-zapustit-5-masterskih-v-ramkah-realizacii-proekta-molodye-professionaly.html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&#1087;&#1088;&#1086;&#1092;-&#1086;&#1073;&#1088;.&#1088;&#1092;/board/20-1-0-5213" TargetMode="External"/><Relationship Id="rId5" Type="http://schemas.openxmlformats.org/officeDocument/2006/relationships/hyperlink" Target="https://chechnyatoday.com/news/339591?utm_source=yxnews&amp;utm_medium=desktop" TargetMode="Externa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36"/>
            <a:ext cx="16254984" cy="101589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53543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400" dirty="0" smtClean="0">
                <a:cs typeface="Times New Roman"/>
              </a:rPr>
              <a:t>Мастерская №4 «</a:t>
            </a:r>
            <a:r>
              <a:rPr lang="ru-RU" sz="4400" dirty="0">
                <a:cs typeface="Times New Roman"/>
              </a:rPr>
              <a:t>О</a:t>
            </a:r>
            <a:r>
              <a:rPr lang="ru-RU" sz="4400" dirty="0" smtClean="0">
                <a:cs typeface="Times New Roman"/>
              </a:rPr>
              <a:t>бслуживание грузовой техники»</a:t>
            </a:r>
            <a:endParaRPr lang="ru-RU" sz="4400" dirty="0"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200" y="1498600"/>
            <a:ext cx="15341600" cy="8204200"/>
          </a:xfrm>
          <a:custGeom>
            <a:avLst/>
            <a:gdLst/>
            <a:ahLst/>
            <a:cxnLst/>
            <a:rect l="l" t="t" r="r" b="b"/>
            <a:pathLst>
              <a:path w="15341600" h="8204200">
                <a:moveTo>
                  <a:pt x="0" y="8204200"/>
                </a:moveTo>
                <a:lnTo>
                  <a:pt x="15341600" y="8204200"/>
                </a:lnTo>
                <a:lnTo>
                  <a:pt x="15341600" y="0"/>
                </a:lnTo>
                <a:lnTo>
                  <a:pt x="0" y="0"/>
                </a:lnTo>
                <a:lnTo>
                  <a:pt x="0" y="8204200"/>
                </a:lnTo>
                <a:close/>
              </a:path>
            </a:pathLst>
          </a:custGeom>
          <a:solidFill>
            <a:srgbClr val="000000">
              <a:alpha val="1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38200" y="9014328"/>
            <a:ext cx="1163320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60600" algn="l"/>
                <a:tab pos="4466590" algn="l"/>
              </a:tabLst>
            </a:pPr>
            <a:r>
              <a:rPr sz="2700" dirty="0">
                <a:latin typeface="PT Mono"/>
                <a:cs typeface="PT Mono"/>
              </a:rPr>
              <a:t>П</a:t>
            </a:r>
            <a:r>
              <a:rPr sz="2700" spc="15" dirty="0">
                <a:latin typeface="PT Mono"/>
                <a:cs typeface="PT Mono"/>
              </a:rPr>
              <a:t>А</a:t>
            </a:r>
            <a:r>
              <a:rPr sz="2700" spc="5" dirty="0">
                <a:latin typeface="PT Mono"/>
                <a:cs typeface="PT Mono"/>
              </a:rPr>
              <a:t>Н</a:t>
            </a:r>
            <a:r>
              <a:rPr sz="2700" spc="-50" dirty="0">
                <a:latin typeface="PT Mono"/>
                <a:cs typeface="PT Mono"/>
              </a:rPr>
              <a:t>О</a:t>
            </a:r>
            <a:r>
              <a:rPr sz="2700" spc="-190" dirty="0">
                <a:latin typeface="PT Mono"/>
                <a:cs typeface="PT Mono"/>
              </a:rPr>
              <a:t>Р</a:t>
            </a:r>
            <a:r>
              <a:rPr sz="2700" spc="15" dirty="0">
                <a:latin typeface="PT Mono"/>
                <a:cs typeface="PT Mono"/>
              </a:rPr>
              <a:t>А</a:t>
            </a:r>
            <a:r>
              <a:rPr sz="2700" spc="20" dirty="0">
                <a:latin typeface="PT Mono"/>
                <a:cs typeface="PT Mono"/>
              </a:rPr>
              <a:t>М</a:t>
            </a:r>
            <a:r>
              <a:rPr sz="2700" spc="15" dirty="0">
                <a:latin typeface="PT Mono"/>
                <a:cs typeface="PT Mono"/>
              </a:rPr>
              <a:t>Н</a:t>
            </a:r>
            <a:r>
              <a:rPr sz="2700" spc="40" dirty="0">
                <a:latin typeface="PT Mono"/>
                <a:cs typeface="PT Mono"/>
              </a:rPr>
              <a:t>А</a:t>
            </a:r>
            <a:r>
              <a:rPr sz="2700" dirty="0">
                <a:latin typeface="PT Mono"/>
                <a:cs typeface="PT Mono"/>
              </a:rPr>
              <a:t>Я</a:t>
            </a:r>
            <a:r>
              <a:rPr lang="ru-RU" sz="2700" dirty="0">
                <a:latin typeface="PT Mono"/>
                <a:cs typeface="PT Mono"/>
              </a:rPr>
              <a:t> </a:t>
            </a:r>
            <a:r>
              <a:rPr sz="2700" spc="25" dirty="0">
                <a:latin typeface="PT Mono"/>
                <a:cs typeface="PT Mono"/>
              </a:rPr>
              <a:t>Ф</a:t>
            </a:r>
            <a:r>
              <a:rPr sz="2700" spc="-25" dirty="0">
                <a:latin typeface="PT Mono"/>
                <a:cs typeface="PT Mono"/>
              </a:rPr>
              <a:t>ОТ</a:t>
            </a:r>
            <a:r>
              <a:rPr sz="2700" spc="-120" dirty="0">
                <a:latin typeface="PT Mono"/>
                <a:cs typeface="PT Mono"/>
              </a:rPr>
              <a:t>О</a:t>
            </a:r>
            <a:r>
              <a:rPr sz="2700" spc="-90" dirty="0">
                <a:latin typeface="PT Mono"/>
                <a:cs typeface="PT Mono"/>
              </a:rPr>
              <a:t>Г</a:t>
            </a:r>
            <a:r>
              <a:rPr sz="2700" spc="-190" dirty="0">
                <a:latin typeface="PT Mono"/>
                <a:cs typeface="PT Mono"/>
              </a:rPr>
              <a:t>Р</a:t>
            </a:r>
            <a:r>
              <a:rPr sz="2700" spc="-45" dirty="0">
                <a:latin typeface="PT Mono"/>
                <a:cs typeface="PT Mono"/>
              </a:rPr>
              <a:t>А</a:t>
            </a:r>
            <a:r>
              <a:rPr sz="2700" spc="20" dirty="0">
                <a:latin typeface="PT Mono"/>
                <a:cs typeface="PT Mono"/>
              </a:rPr>
              <a:t>Ф</a:t>
            </a:r>
            <a:r>
              <a:rPr sz="2700" spc="-25" dirty="0">
                <a:latin typeface="PT Mono"/>
                <a:cs typeface="PT Mono"/>
              </a:rPr>
              <a:t>И</a:t>
            </a:r>
            <a:r>
              <a:rPr sz="2700" dirty="0">
                <a:latin typeface="PT Mono"/>
                <a:cs typeface="PT Mono"/>
              </a:rPr>
              <a:t>Я</a:t>
            </a:r>
            <a:r>
              <a:rPr lang="ru-RU" sz="2700" dirty="0">
                <a:latin typeface="PT Mono"/>
                <a:cs typeface="PT Mono"/>
              </a:rPr>
              <a:t> </a:t>
            </a:r>
            <a:r>
              <a:rPr sz="2700" spc="15" dirty="0">
                <a:latin typeface="PT Mono"/>
                <a:cs typeface="PT Mono"/>
              </a:rPr>
              <a:t>М</a:t>
            </a:r>
            <a:r>
              <a:rPr sz="2700" spc="-100" dirty="0">
                <a:latin typeface="PT Mono"/>
                <a:cs typeface="PT Mono"/>
              </a:rPr>
              <a:t>А</a:t>
            </a:r>
            <a:r>
              <a:rPr sz="2700" spc="-30" dirty="0">
                <a:latin typeface="PT Mono"/>
                <a:cs typeface="PT Mono"/>
              </a:rPr>
              <a:t>С</a:t>
            </a:r>
            <a:r>
              <a:rPr sz="2700" spc="-85" dirty="0">
                <a:latin typeface="PT Mono"/>
                <a:cs typeface="PT Mono"/>
              </a:rPr>
              <a:t>Т</a:t>
            </a:r>
            <a:r>
              <a:rPr sz="2700" spc="-125" dirty="0">
                <a:latin typeface="PT Mono"/>
                <a:cs typeface="PT Mono"/>
              </a:rPr>
              <a:t>Е</a:t>
            </a:r>
            <a:r>
              <a:rPr sz="2700" spc="-70" dirty="0">
                <a:latin typeface="PT Mono"/>
                <a:cs typeface="PT Mono"/>
              </a:rPr>
              <a:t>Р</a:t>
            </a:r>
            <a:r>
              <a:rPr sz="2700" spc="-50" dirty="0">
                <a:latin typeface="PT Mono"/>
                <a:cs typeface="PT Mono"/>
              </a:rPr>
              <a:t>С</a:t>
            </a:r>
            <a:r>
              <a:rPr sz="2700" spc="-100" dirty="0">
                <a:latin typeface="PT Mono"/>
                <a:cs typeface="PT Mono"/>
              </a:rPr>
              <a:t>К</a:t>
            </a:r>
            <a:r>
              <a:rPr sz="2700" spc="5" dirty="0">
                <a:latin typeface="PT Mono"/>
                <a:cs typeface="PT Mono"/>
              </a:rPr>
              <a:t>О</a:t>
            </a:r>
            <a:r>
              <a:rPr sz="2700" dirty="0">
                <a:latin typeface="PT Mono"/>
                <a:cs typeface="PT Mono"/>
              </a:rPr>
              <a:t>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3" b="4208"/>
          <a:stretch/>
        </p:blipFill>
        <p:spPr>
          <a:xfrm>
            <a:off x="406401" y="1498599"/>
            <a:ext cx="15392399" cy="8229601"/>
          </a:xfrm>
          <a:prstGeom prst="rect">
            <a:avLst/>
          </a:prstGeom>
        </p:spPr>
      </p:pic>
      <p:pic>
        <p:nvPicPr>
          <p:cNvPr id="2050" name="Picture 2" descr="C:\Users\YakhyaNova\Downloads\IMG_0724.JPG"/>
          <p:cNvPicPr>
            <a:picLocks noChangeAspect="1" noChangeArrowheads="1"/>
          </p:cNvPicPr>
          <p:nvPr/>
        </p:nvPicPr>
        <p:blipFill>
          <a:blip r:embed="rId3"/>
          <a:srcRect t="11497" b="7947"/>
          <a:stretch>
            <a:fillRect/>
          </a:stretch>
        </p:blipFill>
        <p:spPr bwMode="auto">
          <a:xfrm>
            <a:off x="412696" y="1436662"/>
            <a:ext cx="15430608" cy="8286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8"/>
          <a:stretch/>
        </p:blipFill>
        <p:spPr>
          <a:xfrm>
            <a:off x="8127999" y="1498600"/>
            <a:ext cx="7739649" cy="8204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r="11455"/>
          <a:stretch/>
        </p:blipFill>
        <p:spPr>
          <a:xfrm>
            <a:off x="431800" y="1498600"/>
            <a:ext cx="7620000" cy="82042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53543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800" dirty="0">
                <a:cs typeface="Times New Roman"/>
              </a:rPr>
              <a:t>Мастерская №4 «Обслуживание грузовой техники»</a:t>
            </a:r>
          </a:p>
        </p:txBody>
      </p:sp>
      <p:sp>
        <p:nvSpPr>
          <p:cNvPr id="5" name="Rectangle 4"/>
          <p:cNvSpPr/>
          <p:nvPr/>
        </p:nvSpPr>
        <p:spPr>
          <a:xfrm>
            <a:off x="438150" y="9194800"/>
            <a:ext cx="3072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  <a:tabLst>
                <a:tab pos="1419860" algn="l"/>
                <a:tab pos="3205480" algn="l"/>
              </a:tabLst>
            </a:pPr>
            <a:r>
              <a:rPr lang="bg-BG" spc="-10">
                <a:latin typeface="PT Mono"/>
                <a:cs typeface="PT Mono"/>
              </a:rPr>
              <a:t>ФОТО </a:t>
            </a:r>
            <a:r>
              <a:rPr lang="bg-BG" spc="-70">
                <a:latin typeface="PT Mono"/>
                <a:cs typeface="PT Mono"/>
              </a:rPr>
              <a:t>РАБОЧЕГО </a:t>
            </a:r>
            <a:r>
              <a:rPr lang="bg-BG" spc="-65">
                <a:latin typeface="PT Mono"/>
                <a:cs typeface="PT Mono"/>
              </a:rPr>
              <a:t>МЕСТА</a:t>
            </a:r>
            <a:endParaRPr lang="bg-BG" dirty="0">
              <a:latin typeface="PT Mono"/>
              <a:cs typeface="PT Mono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F5B63B6F-EA90-4BDF-A70D-5925E7FCED54}"/>
              </a:ext>
            </a:extLst>
          </p:cNvPr>
          <p:cNvSpPr/>
          <p:nvPr/>
        </p:nvSpPr>
        <p:spPr>
          <a:xfrm>
            <a:off x="8216900" y="9169400"/>
            <a:ext cx="4117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</a:pPr>
            <a:r>
              <a:rPr lang="bg-BG" spc="-10" dirty="0">
                <a:latin typeface="PT Mono"/>
                <a:cs typeface="PT Mono"/>
              </a:rPr>
              <a:t>ФОТО ЭЛЕМЕНТОВ </a:t>
            </a:r>
            <a:r>
              <a:rPr lang="bg-BG" spc="-40" dirty="0">
                <a:latin typeface="PT Mono"/>
                <a:cs typeface="PT Mono"/>
              </a:rPr>
              <a:t>БРЕНДБУКА</a:t>
            </a:r>
            <a:endParaRPr lang="bg-BG" dirty="0">
              <a:latin typeface="PT Mono"/>
              <a:cs typeface="PT Mo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53543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dirty="0">
                <a:cs typeface="Times New Roman"/>
              </a:rPr>
              <a:t>Мастерская №5 «Экспедирование </a:t>
            </a:r>
            <a:r>
              <a:rPr lang="ru-RU" sz="4000" dirty="0" smtClean="0">
                <a:cs typeface="Times New Roman"/>
              </a:rPr>
              <a:t>грузов»</a:t>
            </a:r>
            <a:endParaRPr lang="ru-RU" sz="4000" dirty="0"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200" y="1498600"/>
            <a:ext cx="15341600" cy="8204200"/>
          </a:xfrm>
          <a:custGeom>
            <a:avLst/>
            <a:gdLst/>
            <a:ahLst/>
            <a:cxnLst/>
            <a:rect l="l" t="t" r="r" b="b"/>
            <a:pathLst>
              <a:path w="15341600" h="8204200">
                <a:moveTo>
                  <a:pt x="0" y="8204200"/>
                </a:moveTo>
                <a:lnTo>
                  <a:pt x="15341600" y="8204200"/>
                </a:lnTo>
                <a:lnTo>
                  <a:pt x="15341600" y="0"/>
                </a:lnTo>
                <a:lnTo>
                  <a:pt x="0" y="0"/>
                </a:lnTo>
                <a:lnTo>
                  <a:pt x="0" y="8204200"/>
                </a:lnTo>
                <a:close/>
              </a:path>
            </a:pathLst>
          </a:custGeom>
          <a:solidFill>
            <a:srgbClr val="000000">
              <a:alpha val="1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38200" y="9014328"/>
            <a:ext cx="1132840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60600" algn="l"/>
                <a:tab pos="4466590" algn="l"/>
              </a:tabLst>
            </a:pPr>
            <a:r>
              <a:rPr sz="2700" dirty="0">
                <a:latin typeface="PT Mono"/>
                <a:cs typeface="PT Mono"/>
              </a:rPr>
              <a:t>П</a:t>
            </a:r>
            <a:r>
              <a:rPr sz="2700" spc="15" dirty="0">
                <a:latin typeface="PT Mono"/>
                <a:cs typeface="PT Mono"/>
              </a:rPr>
              <a:t>А</a:t>
            </a:r>
            <a:r>
              <a:rPr sz="2700" spc="5" dirty="0">
                <a:latin typeface="PT Mono"/>
                <a:cs typeface="PT Mono"/>
              </a:rPr>
              <a:t>Н</a:t>
            </a:r>
            <a:r>
              <a:rPr sz="2700" spc="-50" dirty="0">
                <a:latin typeface="PT Mono"/>
                <a:cs typeface="PT Mono"/>
              </a:rPr>
              <a:t>О</a:t>
            </a:r>
            <a:r>
              <a:rPr sz="2700" spc="-190" dirty="0">
                <a:latin typeface="PT Mono"/>
                <a:cs typeface="PT Mono"/>
              </a:rPr>
              <a:t>Р</a:t>
            </a:r>
            <a:r>
              <a:rPr sz="2700" spc="15" dirty="0">
                <a:latin typeface="PT Mono"/>
                <a:cs typeface="PT Mono"/>
              </a:rPr>
              <a:t>А</a:t>
            </a:r>
            <a:r>
              <a:rPr sz="2700" spc="20" dirty="0">
                <a:latin typeface="PT Mono"/>
                <a:cs typeface="PT Mono"/>
              </a:rPr>
              <a:t>М</a:t>
            </a:r>
            <a:r>
              <a:rPr sz="2700" spc="15" dirty="0">
                <a:latin typeface="PT Mono"/>
                <a:cs typeface="PT Mono"/>
              </a:rPr>
              <a:t>Н</a:t>
            </a:r>
            <a:r>
              <a:rPr sz="2700" spc="40" dirty="0">
                <a:latin typeface="PT Mono"/>
                <a:cs typeface="PT Mono"/>
              </a:rPr>
              <a:t>А</a:t>
            </a:r>
            <a:r>
              <a:rPr sz="2700" dirty="0">
                <a:latin typeface="PT Mono"/>
                <a:cs typeface="PT Mono"/>
              </a:rPr>
              <a:t>Я</a:t>
            </a:r>
            <a:r>
              <a:rPr lang="ru-RU" sz="2700" dirty="0">
                <a:latin typeface="PT Mono"/>
                <a:cs typeface="PT Mono"/>
              </a:rPr>
              <a:t> </a:t>
            </a:r>
            <a:r>
              <a:rPr sz="2700" spc="25" dirty="0">
                <a:latin typeface="PT Mono"/>
                <a:cs typeface="PT Mono"/>
              </a:rPr>
              <a:t>Ф</a:t>
            </a:r>
            <a:r>
              <a:rPr sz="2700" spc="-25" dirty="0">
                <a:latin typeface="PT Mono"/>
                <a:cs typeface="PT Mono"/>
              </a:rPr>
              <a:t>ОТ</a:t>
            </a:r>
            <a:r>
              <a:rPr sz="2700" spc="-120" dirty="0">
                <a:latin typeface="PT Mono"/>
                <a:cs typeface="PT Mono"/>
              </a:rPr>
              <a:t>О</a:t>
            </a:r>
            <a:r>
              <a:rPr sz="2700" spc="-90" dirty="0">
                <a:latin typeface="PT Mono"/>
                <a:cs typeface="PT Mono"/>
              </a:rPr>
              <a:t>Г</a:t>
            </a:r>
            <a:r>
              <a:rPr sz="2700" spc="-190" dirty="0">
                <a:latin typeface="PT Mono"/>
                <a:cs typeface="PT Mono"/>
              </a:rPr>
              <a:t>Р</a:t>
            </a:r>
            <a:r>
              <a:rPr sz="2700" spc="-45" dirty="0">
                <a:latin typeface="PT Mono"/>
                <a:cs typeface="PT Mono"/>
              </a:rPr>
              <a:t>А</a:t>
            </a:r>
            <a:r>
              <a:rPr sz="2700" spc="20" dirty="0">
                <a:latin typeface="PT Mono"/>
                <a:cs typeface="PT Mono"/>
              </a:rPr>
              <a:t>Ф</a:t>
            </a:r>
            <a:r>
              <a:rPr sz="2700" spc="-25" dirty="0">
                <a:latin typeface="PT Mono"/>
                <a:cs typeface="PT Mono"/>
              </a:rPr>
              <a:t>И</a:t>
            </a:r>
            <a:r>
              <a:rPr sz="2700" dirty="0">
                <a:latin typeface="PT Mono"/>
                <a:cs typeface="PT Mono"/>
              </a:rPr>
              <a:t>Я</a:t>
            </a:r>
            <a:r>
              <a:rPr lang="ru-RU" sz="2700" dirty="0">
                <a:latin typeface="PT Mono"/>
                <a:cs typeface="PT Mono"/>
              </a:rPr>
              <a:t> </a:t>
            </a:r>
            <a:r>
              <a:rPr sz="2700" spc="15" dirty="0">
                <a:latin typeface="PT Mono"/>
                <a:cs typeface="PT Mono"/>
              </a:rPr>
              <a:t>М</a:t>
            </a:r>
            <a:r>
              <a:rPr sz="2700" spc="-100" dirty="0">
                <a:latin typeface="PT Mono"/>
                <a:cs typeface="PT Mono"/>
              </a:rPr>
              <a:t>А</a:t>
            </a:r>
            <a:r>
              <a:rPr sz="2700" spc="-30" dirty="0">
                <a:latin typeface="PT Mono"/>
                <a:cs typeface="PT Mono"/>
              </a:rPr>
              <a:t>С</a:t>
            </a:r>
            <a:r>
              <a:rPr sz="2700" spc="-85" dirty="0">
                <a:latin typeface="PT Mono"/>
                <a:cs typeface="PT Mono"/>
              </a:rPr>
              <a:t>Т</a:t>
            </a:r>
            <a:r>
              <a:rPr sz="2700" spc="-125" dirty="0">
                <a:latin typeface="PT Mono"/>
                <a:cs typeface="PT Mono"/>
              </a:rPr>
              <a:t>Е</a:t>
            </a:r>
            <a:r>
              <a:rPr sz="2700" spc="-70" dirty="0">
                <a:latin typeface="PT Mono"/>
                <a:cs typeface="PT Mono"/>
              </a:rPr>
              <a:t>Р</a:t>
            </a:r>
            <a:r>
              <a:rPr sz="2700" spc="-50" dirty="0">
                <a:latin typeface="PT Mono"/>
                <a:cs typeface="PT Mono"/>
              </a:rPr>
              <a:t>С</a:t>
            </a:r>
            <a:r>
              <a:rPr sz="2700" spc="-100" dirty="0">
                <a:latin typeface="PT Mono"/>
                <a:cs typeface="PT Mono"/>
              </a:rPr>
              <a:t>К</a:t>
            </a:r>
            <a:r>
              <a:rPr sz="2700" spc="5" dirty="0">
                <a:latin typeface="PT Mono"/>
                <a:cs typeface="PT Mono"/>
              </a:rPr>
              <a:t>О</a:t>
            </a:r>
            <a:r>
              <a:rPr sz="2700" dirty="0">
                <a:latin typeface="PT Mono"/>
                <a:cs typeface="PT Mono"/>
              </a:rPr>
              <a:t>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3500"/>
          <a:stretch/>
        </p:blipFill>
        <p:spPr>
          <a:xfrm>
            <a:off x="508000" y="1270000"/>
            <a:ext cx="15240000" cy="853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t="-370" r="26875" b="370"/>
          <a:stretch/>
        </p:blipFill>
        <p:spPr>
          <a:xfrm>
            <a:off x="8483600" y="1485899"/>
            <a:ext cx="7302500" cy="82153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8" r="19186"/>
          <a:stretch/>
        </p:blipFill>
        <p:spPr>
          <a:xfrm>
            <a:off x="355600" y="1498600"/>
            <a:ext cx="7696200" cy="82042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53543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dirty="0" smtClean="0">
                <a:cs typeface="Times New Roman"/>
              </a:rPr>
              <a:t>Мастерская №5 «Экспедирование грузов»</a:t>
            </a:r>
            <a:endParaRPr lang="ru-RU" sz="4000" dirty="0"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8150" y="9194800"/>
            <a:ext cx="3072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  <a:tabLst>
                <a:tab pos="1419860" algn="l"/>
                <a:tab pos="3205480" algn="l"/>
              </a:tabLst>
            </a:pPr>
            <a:r>
              <a:rPr lang="bg-BG" spc="-10" dirty="0">
                <a:latin typeface="PT Mono"/>
                <a:cs typeface="PT Mono"/>
              </a:rPr>
              <a:t>ФОТО </a:t>
            </a:r>
            <a:r>
              <a:rPr lang="bg-BG" spc="-70" dirty="0">
                <a:latin typeface="PT Mono"/>
                <a:cs typeface="PT Mono"/>
              </a:rPr>
              <a:t>РАБОЧЕГО </a:t>
            </a:r>
            <a:r>
              <a:rPr lang="bg-BG" spc="-65" dirty="0">
                <a:latin typeface="PT Mono"/>
                <a:cs typeface="PT Mono"/>
              </a:rPr>
              <a:t>МЕСТА</a:t>
            </a:r>
            <a:endParaRPr lang="bg-BG" dirty="0">
              <a:latin typeface="PT Mono"/>
              <a:cs typeface="PT Mono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F876F860-D26E-4DFF-B89F-E3D01C303D3E}"/>
              </a:ext>
            </a:extLst>
          </p:cNvPr>
          <p:cNvSpPr/>
          <p:nvPr/>
        </p:nvSpPr>
        <p:spPr>
          <a:xfrm>
            <a:off x="8216900" y="9169400"/>
            <a:ext cx="4117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</a:pPr>
            <a:r>
              <a:rPr lang="bg-BG" spc="-10" dirty="0">
                <a:latin typeface="PT Mono"/>
                <a:cs typeface="PT Mono"/>
              </a:rPr>
              <a:t>ФОТО ЭЛЕМЕНТОВ </a:t>
            </a:r>
            <a:r>
              <a:rPr lang="bg-BG" spc="-40" dirty="0">
                <a:latin typeface="PT Mono"/>
                <a:cs typeface="PT Mono"/>
              </a:rPr>
              <a:t>БРЕНДБУКА</a:t>
            </a:r>
            <a:endParaRPr lang="bg-BG" dirty="0">
              <a:latin typeface="PT Mono"/>
              <a:cs typeface="PT Mo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0EE3EBB9-9887-4853-A69A-3168A8586571}"/>
              </a:ext>
            </a:extLst>
          </p:cNvPr>
          <p:cNvSpPr txBox="1"/>
          <p:nvPr/>
        </p:nvSpPr>
        <p:spPr>
          <a:xfrm>
            <a:off x="444500" y="269230"/>
            <a:ext cx="15151100" cy="128990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 algn="ctr">
              <a:lnSpc>
                <a:spcPts val="5000"/>
              </a:lnSpc>
              <a:tabLst>
                <a:tab pos="3894454" algn="l"/>
                <a:tab pos="5344160" algn="l"/>
                <a:tab pos="5720715" algn="l"/>
                <a:tab pos="6258560" algn="l"/>
                <a:tab pos="8383270" algn="l"/>
                <a:tab pos="10875010" algn="l"/>
              </a:tabLst>
            </a:pPr>
            <a:r>
              <a:rPr sz="3200" spc="-160" dirty="0">
                <a:latin typeface="PT Mono"/>
              </a:rPr>
              <a:t>ПЕРЕЧЕНЬ</a:t>
            </a:r>
            <a:r>
              <a:rPr lang="ru-RU" sz="3200" spc="-160" dirty="0">
                <a:latin typeface="PT Mono"/>
              </a:rPr>
              <a:t> </a:t>
            </a:r>
            <a:r>
              <a:rPr sz="3200" spc="-160" dirty="0">
                <a:latin typeface="PT Mono"/>
              </a:rPr>
              <a:t>ОБРАЗОВАТЕЛЬНЫХ</a:t>
            </a:r>
            <a:r>
              <a:rPr lang="ru-RU" sz="3200" spc="-160" dirty="0">
                <a:latin typeface="PT Mono"/>
              </a:rPr>
              <a:t> </a:t>
            </a:r>
            <a:r>
              <a:rPr sz="3200" spc="-160" dirty="0">
                <a:latin typeface="PT Mono"/>
              </a:rPr>
              <a:t>ПРОГРАММ</a:t>
            </a:r>
            <a:r>
              <a:rPr lang="ru-RU" sz="3200" dirty="0">
                <a:latin typeface="PT Mono"/>
                <a:cs typeface="PT Mono"/>
              </a:rPr>
              <a:t>, </a:t>
            </a:r>
            <a:r>
              <a:rPr sz="3200" spc="-114" dirty="0">
                <a:latin typeface="PT Mono"/>
                <a:cs typeface="PT Mono"/>
              </a:rPr>
              <a:t>РЕАЛИЗУЕМЫХ</a:t>
            </a:r>
            <a:r>
              <a:rPr lang="ru-RU" sz="3200" spc="-114" dirty="0">
                <a:latin typeface="PT Mono"/>
                <a:cs typeface="PT Mono"/>
              </a:rPr>
              <a:t> </a:t>
            </a:r>
            <a:br>
              <a:rPr lang="ru-RU" sz="3200" spc="-114" dirty="0">
                <a:latin typeface="PT Mono"/>
                <a:cs typeface="PT Mono"/>
              </a:rPr>
            </a:br>
            <a:r>
              <a:rPr sz="3200" dirty="0">
                <a:latin typeface="PT Mono"/>
                <a:cs typeface="PT Mono"/>
              </a:rPr>
              <a:t>С</a:t>
            </a:r>
            <a:r>
              <a:rPr lang="ru-RU" sz="3200" dirty="0">
                <a:latin typeface="PT Mono"/>
                <a:cs typeface="PT Mono"/>
              </a:rPr>
              <a:t> </a:t>
            </a:r>
            <a:r>
              <a:rPr sz="3200" spc="-130" dirty="0">
                <a:latin typeface="PT Mono"/>
                <a:cs typeface="PT Mono"/>
              </a:rPr>
              <a:t>ИСПОЛЬЗОВАНИЕ</a:t>
            </a:r>
            <a:r>
              <a:rPr lang="ru-RU" sz="3200" spc="-130" dirty="0">
                <a:latin typeface="PT Mono"/>
                <a:cs typeface="PT Mono"/>
              </a:rPr>
              <a:t>М</a:t>
            </a:r>
            <a:r>
              <a:rPr sz="3200" spc="-130" dirty="0">
                <a:latin typeface="PT Mono"/>
                <a:cs typeface="PT Mono"/>
              </a:rPr>
              <a:t>  </a:t>
            </a:r>
            <a:r>
              <a:rPr sz="3200" spc="-160" dirty="0">
                <a:latin typeface="PT Mono"/>
                <a:cs typeface="PT Mono"/>
              </a:rPr>
              <a:t>ОБОРУДОВАНИЯ</a:t>
            </a:r>
            <a:r>
              <a:rPr lang="ru-RU" sz="3200" spc="-160" dirty="0">
                <a:latin typeface="PT Mono"/>
                <a:cs typeface="PT Mono"/>
              </a:rPr>
              <a:t> </a:t>
            </a:r>
            <a:r>
              <a:rPr lang="ru-RU" sz="3200" spc="-130" dirty="0">
                <a:latin typeface="PT Mono"/>
                <a:cs typeface="PT Mono"/>
              </a:rPr>
              <a:t> </a:t>
            </a:r>
            <a:r>
              <a:rPr sz="3200" spc="-55" dirty="0">
                <a:latin typeface="PT Mono"/>
                <a:cs typeface="PT Mono"/>
              </a:rPr>
              <a:t>СОЗДАННЫХ  </a:t>
            </a:r>
            <a:r>
              <a:rPr sz="3200" spc="-155" dirty="0">
                <a:latin typeface="PT Mono"/>
                <a:cs typeface="PT Mono"/>
              </a:rPr>
              <a:t>МАСТЕРСКИХ</a:t>
            </a:r>
            <a:endParaRPr sz="3200" dirty="0">
              <a:latin typeface="PT Mono"/>
              <a:cs typeface="PT Mono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2C85A42-2D11-41C6-9CF7-3903E651A2A6}"/>
              </a:ext>
            </a:extLst>
          </p:cNvPr>
          <p:cNvSpPr/>
          <p:nvPr/>
        </p:nvSpPr>
        <p:spPr>
          <a:xfrm>
            <a:off x="660400" y="2184400"/>
            <a:ext cx="13792200" cy="3846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000" b="1" dirty="0">
              <a:latin typeface="PT Mon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Программы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СПО: </a:t>
            </a:r>
          </a:p>
          <a:p>
            <a:pPr algn="just">
              <a:lnSpc>
                <a:spcPct val="107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23.02.07 Техническое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и ремонт двигателей, систем и агрегатов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автомобилей.</a:t>
            </a:r>
          </a:p>
          <a:p>
            <a:pPr algn="just">
              <a:lnSpc>
                <a:spcPct val="107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23.01.17 Мастер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ремонту и обслуживанию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автомобилей</a:t>
            </a:r>
          </a:p>
          <a:p>
            <a:pPr algn="just">
              <a:lnSpc>
                <a:spcPct val="107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23.02.01 Организация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перевозок и управление на транспорте (по видам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07000"/>
              </a:lnSpc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Программы ПО: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23.01.17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 по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ремонту и обслуживанию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автомобилей</a:t>
            </a:r>
          </a:p>
          <a:p>
            <a:pPr algn="just">
              <a:lnSpc>
                <a:spcPct val="107000"/>
              </a:lnSpc>
            </a:pPr>
            <a:endParaRPr lang="ru-RU" sz="2000" dirty="0">
              <a:latin typeface="PT Mono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000" dirty="0">
              <a:latin typeface="PT Mon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431800"/>
            <a:ext cx="1536700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4972050" algn="l"/>
                <a:tab pos="5886450" algn="l"/>
              </a:tabLst>
            </a:pPr>
            <a:r>
              <a:rPr sz="4400" spc="-105" dirty="0"/>
              <a:t>П</a:t>
            </a:r>
            <a:r>
              <a:rPr sz="4400" spc="-229" dirty="0"/>
              <a:t>У</a:t>
            </a:r>
            <a:r>
              <a:rPr sz="4400" spc="-150" dirty="0"/>
              <a:t>Б</a:t>
            </a:r>
            <a:r>
              <a:rPr sz="4400" spc="-65" dirty="0"/>
              <a:t>Л</a:t>
            </a:r>
            <a:r>
              <a:rPr sz="4400" spc="-95" dirty="0"/>
              <a:t>И</a:t>
            </a:r>
            <a:r>
              <a:rPr sz="4400" spc="150" dirty="0"/>
              <a:t>К</a:t>
            </a:r>
            <a:r>
              <a:rPr sz="4400" spc="-60" dirty="0"/>
              <a:t>А</a:t>
            </a:r>
            <a:r>
              <a:rPr sz="4400" spc="5" dirty="0"/>
              <a:t>Ц</a:t>
            </a:r>
            <a:r>
              <a:rPr sz="4400" spc="-15" dirty="0"/>
              <a:t>И</a:t>
            </a:r>
            <a:r>
              <a:rPr sz="4400" dirty="0"/>
              <a:t>И</a:t>
            </a:r>
            <a:r>
              <a:rPr lang="ru-RU" sz="4400" dirty="0"/>
              <a:t> </a:t>
            </a:r>
            <a:r>
              <a:rPr sz="4400" dirty="0"/>
              <a:t>В</a:t>
            </a:r>
            <a:r>
              <a:rPr lang="ru-RU" sz="4400" dirty="0"/>
              <a:t> </a:t>
            </a:r>
            <a:r>
              <a:rPr sz="4400" spc="-95" dirty="0"/>
              <a:t>С</a:t>
            </a:r>
            <a:r>
              <a:rPr sz="4400" spc="-15" dirty="0"/>
              <a:t>М</a:t>
            </a:r>
            <a:r>
              <a:rPr sz="4400" dirty="0"/>
              <a:t>И</a:t>
            </a:r>
            <a:r>
              <a:rPr lang="ru-RU" sz="4400" dirty="0"/>
              <a:t> </a:t>
            </a:r>
            <a:br>
              <a:rPr lang="ru-RU" sz="4400" dirty="0"/>
            </a:br>
            <a:r>
              <a:rPr lang="ru-RU" sz="2000" dirty="0"/>
              <a:t>(видеоролик // </a:t>
            </a:r>
            <a:r>
              <a:rPr lang="ru-RU" sz="1400" dirty="0"/>
              <a:t>скриншоты публикаций со ссылками на них)</a:t>
            </a:r>
            <a:endParaRPr sz="14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4DF3CE5-FDE3-4171-8F0E-CDB665F93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9650" y="2108200"/>
            <a:ext cx="6584950" cy="584775"/>
          </a:xfrm>
        </p:spPr>
        <p:txBody>
          <a:bodyPr/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новостей ЧГТРК «Грозный» от 30.09.2020          </a:t>
            </a:r>
          </a:p>
          <a:p>
            <a:r>
              <a:rPr lang="en-US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https://www.youtube.com/watch?v=I-sDpgThZvg&amp;feature=youtu.be</a:t>
            </a:r>
            <a:endParaRPr lang="ru-RU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r="50390" b="6666"/>
          <a:stretch/>
        </p:blipFill>
        <p:spPr>
          <a:xfrm>
            <a:off x="781118" y="3008298"/>
            <a:ext cx="7132568" cy="3571900"/>
          </a:xfrm>
          <a:prstGeom prst="rect">
            <a:avLst/>
          </a:prstGeom>
        </p:spPr>
      </p:pic>
      <p:sp>
        <p:nvSpPr>
          <p:cNvPr id="5" name="Текст 3">
            <a:extLst>
              <a:ext uri="{FF2B5EF4-FFF2-40B4-BE49-F238E27FC236}">
                <a16:creationId xmlns:a16="http://schemas.microsoft.com/office/drawing/2014/main" xmlns="" id="{54DF3CE5-FDE3-4171-8F0E-CDB665F93929}"/>
              </a:ext>
            </a:extLst>
          </p:cNvPr>
          <p:cNvSpPr txBox="1">
            <a:spLocks/>
          </p:cNvSpPr>
          <p:nvPr/>
        </p:nvSpPr>
        <p:spPr>
          <a:xfrm>
            <a:off x="8687920" y="1677312"/>
            <a:ext cx="658495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ИА «ЧЕЧЕНИНФО»: «Чеченский колледж запустит 5 мастерских в рамках реализации проекта «Молодые профессионалы»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http://www.checheninfo.ru/260378-chechnja-chechenskij-kolledzh-zapustit-5-masterskih-v-ramkah-realizacii-proekta-molodye-professionaly.html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074" name="Picture 2" descr="C:\Users\YakhyaNova\Desktop\chechnja-chechenskij-kolledzh-zapustit-5-masterskih-v-ramkah-realizacii-proekta-molodye-professionaly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72776" y="3423816"/>
            <a:ext cx="7215238" cy="4735000"/>
          </a:xfrm>
          <a:prstGeom prst="rect">
            <a:avLst/>
          </a:prstGeom>
          <a:noFill/>
        </p:spPr>
      </p:pic>
      <p:sp>
        <p:nvSpPr>
          <p:cNvPr id="8" name="Текст 3">
            <a:extLst>
              <a:ext uri="{FF2B5EF4-FFF2-40B4-BE49-F238E27FC236}">
                <a16:creationId xmlns:a16="http://schemas.microsoft.com/office/drawing/2014/main" xmlns="" id="{54DF3CE5-FDE3-4171-8F0E-CDB665F93929}"/>
              </a:ext>
            </a:extLst>
          </p:cNvPr>
          <p:cNvSpPr txBox="1">
            <a:spLocks/>
          </p:cNvSpPr>
          <p:nvPr/>
        </p:nvSpPr>
        <p:spPr>
          <a:xfrm>
            <a:off x="769886" y="6865951"/>
            <a:ext cx="6584950" cy="14465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ИА «Чечня Сегодня»: «На базе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чеченского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колледжа открылись 5 мастерских для обслуживания транспорта»</a:t>
            </a:r>
          </a:p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https://chechnyatoday.com/news/339591?utm_source=yxnews&amp;utm_medium=desktop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xmlns="" id="{54DF3CE5-FDE3-4171-8F0E-CDB665F93929}"/>
              </a:ext>
            </a:extLst>
          </p:cNvPr>
          <p:cNvSpPr txBox="1">
            <a:spLocks/>
          </p:cNvSpPr>
          <p:nvPr/>
        </p:nvSpPr>
        <p:spPr>
          <a:xfrm>
            <a:off x="769886" y="8267037"/>
            <a:ext cx="6584950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ПрофОбразование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»: «Чеченский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колледж»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готовится открыть 5 мастерских в рамках реализации проекта </a:t>
            </a:r>
            <a:endParaRPr lang="ru-RU" dirty="0" smtClean="0"/>
          </a:p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http://xn----btb1bbcge2a.xn--p1ai/board/20-1-0-5213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9" r="10754"/>
          <a:stretch/>
        </p:blipFill>
        <p:spPr>
          <a:xfrm>
            <a:off x="8204201" y="1498599"/>
            <a:ext cx="7620000" cy="79658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" r="28568"/>
          <a:stretch/>
        </p:blipFill>
        <p:spPr>
          <a:xfrm>
            <a:off x="431801" y="1498601"/>
            <a:ext cx="7696200" cy="80329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4500" y="8499552"/>
            <a:ext cx="8128000" cy="9648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3700" marR="4951095">
              <a:lnSpc>
                <a:spcPct val="104900"/>
              </a:lnSpc>
              <a:spcBef>
                <a:spcPts val="5"/>
              </a:spcBef>
            </a:pPr>
            <a:r>
              <a:rPr lang="bg-BG" spc="-45">
                <a:latin typeface="PT Mono"/>
                <a:cs typeface="PT Mono"/>
              </a:rPr>
              <a:t>ФОТОГРАФИИ  </a:t>
            </a:r>
            <a:r>
              <a:rPr lang="bg-BG" spc="-25">
                <a:latin typeface="PT Mono"/>
                <a:cs typeface="PT Mono"/>
              </a:rPr>
              <a:t>РАБОТАЮЩИХ  </a:t>
            </a:r>
            <a:r>
              <a:rPr lang="bg-BG" spc="-65">
                <a:latin typeface="PT Mono"/>
                <a:cs typeface="PT Mono"/>
              </a:rPr>
              <a:t>О</a:t>
            </a:r>
            <a:r>
              <a:rPr lang="bg-BG" spc="-75">
                <a:latin typeface="PT Mono"/>
                <a:cs typeface="PT Mono"/>
              </a:rPr>
              <a:t>Б</a:t>
            </a:r>
            <a:r>
              <a:rPr lang="bg-BG" spc="-35">
                <a:latin typeface="PT Mono"/>
                <a:cs typeface="PT Mono"/>
              </a:rPr>
              <a:t>У</a:t>
            </a:r>
            <a:r>
              <a:rPr lang="bg-BG" spc="-5">
                <a:latin typeface="PT Mono"/>
                <a:cs typeface="PT Mono"/>
              </a:rPr>
              <a:t>Ч</a:t>
            </a:r>
            <a:r>
              <a:rPr lang="bg-BG" spc="50">
                <a:latin typeface="PT Mono"/>
                <a:cs typeface="PT Mono"/>
              </a:rPr>
              <a:t>А</a:t>
            </a:r>
            <a:r>
              <a:rPr lang="bg-BG" spc="70">
                <a:latin typeface="PT Mono"/>
                <a:cs typeface="PT Mono"/>
              </a:rPr>
              <a:t>Ю</a:t>
            </a:r>
            <a:r>
              <a:rPr lang="bg-BG" spc="45">
                <a:latin typeface="PT Mono"/>
                <a:cs typeface="PT Mono"/>
              </a:rPr>
              <a:t>Щ</a:t>
            </a:r>
            <a:r>
              <a:rPr lang="bg-BG" spc="5">
                <a:latin typeface="PT Mono"/>
                <a:cs typeface="PT Mono"/>
              </a:rPr>
              <a:t>И</a:t>
            </a:r>
            <a:r>
              <a:rPr lang="bg-BG" spc="-145">
                <a:latin typeface="PT Mono"/>
                <a:cs typeface="PT Mono"/>
              </a:rPr>
              <a:t>Х</a:t>
            </a:r>
            <a:r>
              <a:rPr lang="bg-BG" spc="-35">
                <a:latin typeface="PT Mono"/>
                <a:cs typeface="PT Mono"/>
              </a:rPr>
              <a:t>С</a:t>
            </a:r>
            <a:r>
              <a:rPr lang="bg-BG">
                <a:latin typeface="PT Mono"/>
                <a:cs typeface="PT Mono"/>
              </a:rPr>
              <a:t>Я</a:t>
            </a:r>
            <a:endParaRPr lang="bg-BG" dirty="0">
              <a:latin typeface="PT Mono"/>
              <a:cs typeface="PT Mon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04200" y="8499552"/>
            <a:ext cx="8128000" cy="9648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3700" marR="4951095">
              <a:lnSpc>
                <a:spcPct val="104900"/>
              </a:lnSpc>
              <a:spcBef>
                <a:spcPts val="5"/>
              </a:spcBef>
            </a:pPr>
            <a:r>
              <a:rPr lang="bg-BG" spc="-45" dirty="0">
                <a:latin typeface="PT Mono"/>
                <a:cs typeface="PT Mono"/>
              </a:rPr>
              <a:t>ФОТОГРАФИИ  </a:t>
            </a:r>
            <a:r>
              <a:rPr lang="bg-BG" spc="-25" dirty="0">
                <a:latin typeface="PT Mono"/>
                <a:cs typeface="PT Mono"/>
              </a:rPr>
              <a:t>РАБОТАЮЩИХ  </a:t>
            </a:r>
            <a:r>
              <a:rPr lang="bg-BG" spc="-65" dirty="0">
                <a:latin typeface="PT Mono"/>
                <a:cs typeface="PT Mono"/>
              </a:rPr>
              <a:t>О</a:t>
            </a:r>
            <a:r>
              <a:rPr lang="bg-BG" spc="-75" dirty="0">
                <a:latin typeface="PT Mono"/>
                <a:cs typeface="PT Mono"/>
              </a:rPr>
              <a:t>Б</a:t>
            </a:r>
            <a:r>
              <a:rPr lang="bg-BG" spc="-35" dirty="0">
                <a:latin typeface="PT Mono"/>
                <a:cs typeface="PT Mono"/>
              </a:rPr>
              <a:t>У</a:t>
            </a:r>
            <a:r>
              <a:rPr lang="bg-BG" spc="-5" dirty="0">
                <a:latin typeface="PT Mono"/>
                <a:cs typeface="PT Mono"/>
              </a:rPr>
              <a:t>Ч</a:t>
            </a:r>
            <a:r>
              <a:rPr lang="bg-BG" spc="50" dirty="0">
                <a:latin typeface="PT Mono"/>
                <a:cs typeface="PT Mono"/>
              </a:rPr>
              <a:t>А</a:t>
            </a:r>
            <a:r>
              <a:rPr lang="bg-BG" spc="70" dirty="0">
                <a:latin typeface="PT Mono"/>
                <a:cs typeface="PT Mono"/>
              </a:rPr>
              <a:t>Ю</a:t>
            </a:r>
            <a:r>
              <a:rPr lang="bg-BG" spc="45" dirty="0">
                <a:latin typeface="PT Mono"/>
                <a:cs typeface="PT Mono"/>
              </a:rPr>
              <a:t>Щ</a:t>
            </a:r>
            <a:r>
              <a:rPr lang="bg-BG" spc="5" dirty="0">
                <a:latin typeface="PT Mono"/>
                <a:cs typeface="PT Mono"/>
              </a:rPr>
              <a:t>И</a:t>
            </a:r>
            <a:r>
              <a:rPr lang="bg-BG" spc="-145" dirty="0">
                <a:latin typeface="PT Mono"/>
                <a:cs typeface="PT Mono"/>
              </a:rPr>
              <a:t>Х</a:t>
            </a:r>
            <a:r>
              <a:rPr lang="bg-BG" spc="-35" dirty="0">
                <a:latin typeface="PT Mono"/>
                <a:cs typeface="PT Mono"/>
              </a:rPr>
              <a:t>С</a:t>
            </a:r>
            <a:r>
              <a:rPr lang="bg-BG" dirty="0">
                <a:latin typeface="PT Mono"/>
                <a:cs typeface="PT Mono"/>
              </a:rPr>
              <a:t>Я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xmlns="" id="{9B51E8D8-804F-4D9F-BAF2-0144E2014E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22456"/>
            <a:ext cx="15341600" cy="4064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000"/>
              </a:lnSpc>
              <a:tabLst>
                <a:tab pos="5821045" algn="l"/>
              </a:tabLst>
            </a:pPr>
            <a:r>
              <a:rPr lang="ru-RU" sz="3600" dirty="0" smtClean="0"/>
              <a:t>ГБПОУ «Чеченский государственный колледж»</a:t>
            </a:r>
            <a:endParaRPr sz="3600" spc="-13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r="21250"/>
          <a:stretch/>
        </p:blipFill>
        <p:spPr>
          <a:xfrm>
            <a:off x="8204200" y="1438721"/>
            <a:ext cx="7620000" cy="81248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r="22878"/>
          <a:stretch/>
        </p:blipFill>
        <p:spPr>
          <a:xfrm>
            <a:off x="431801" y="1431465"/>
            <a:ext cx="7543800" cy="80329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1886" y="8499552"/>
            <a:ext cx="7596414" cy="964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3700" marR="4951095">
              <a:lnSpc>
                <a:spcPct val="104900"/>
              </a:lnSpc>
              <a:spcBef>
                <a:spcPts val="5"/>
              </a:spcBef>
            </a:pPr>
            <a:r>
              <a:rPr lang="bg-BG" spc="-45" dirty="0">
                <a:latin typeface="PT Mono"/>
                <a:cs typeface="PT Mono"/>
              </a:rPr>
              <a:t>ФОТОГРАФИИ  </a:t>
            </a:r>
            <a:r>
              <a:rPr lang="bg-BG" spc="-25" dirty="0">
                <a:latin typeface="PT Mono"/>
                <a:cs typeface="PT Mono"/>
              </a:rPr>
              <a:t>РАБОТАЮЩИХ  </a:t>
            </a:r>
            <a:r>
              <a:rPr lang="bg-BG" spc="-65" dirty="0">
                <a:latin typeface="PT Mono"/>
                <a:cs typeface="PT Mono"/>
              </a:rPr>
              <a:t>О</a:t>
            </a:r>
            <a:r>
              <a:rPr lang="bg-BG" spc="-75" dirty="0">
                <a:latin typeface="PT Mono"/>
                <a:cs typeface="PT Mono"/>
              </a:rPr>
              <a:t>Б</a:t>
            </a:r>
            <a:r>
              <a:rPr lang="bg-BG" spc="-35" dirty="0">
                <a:latin typeface="PT Mono"/>
                <a:cs typeface="PT Mono"/>
              </a:rPr>
              <a:t>У</a:t>
            </a:r>
            <a:r>
              <a:rPr lang="bg-BG" spc="-5" dirty="0">
                <a:latin typeface="PT Mono"/>
                <a:cs typeface="PT Mono"/>
              </a:rPr>
              <a:t>Ч</a:t>
            </a:r>
            <a:r>
              <a:rPr lang="bg-BG" spc="50" dirty="0">
                <a:latin typeface="PT Mono"/>
                <a:cs typeface="PT Mono"/>
              </a:rPr>
              <a:t>А</a:t>
            </a:r>
            <a:r>
              <a:rPr lang="bg-BG" spc="70" dirty="0">
                <a:latin typeface="PT Mono"/>
                <a:cs typeface="PT Mono"/>
              </a:rPr>
              <a:t>Ю</a:t>
            </a:r>
            <a:r>
              <a:rPr lang="bg-BG" spc="45" dirty="0">
                <a:latin typeface="PT Mono"/>
                <a:cs typeface="PT Mono"/>
              </a:rPr>
              <a:t>Щ</a:t>
            </a:r>
            <a:r>
              <a:rPr lang="bg-BG" spc="5" dirty="0">
                <a:latin typeface="PT Mono"/>
                <a:cs typeface="PT Mono"/>
              </a:rPr>
              <a:t>И</a:t>
            </a:r>
            <a:r>
              <a:rPr lang="bg-BG" spc="-145" dirty="0">
                <a:latin typeface="PT Mono"/>
                <a:cs typeface="PT Mono"/>
              </a:rPr>
              <a:t>Х</a:t>
            </a:r>
            <a:r>
              <a:rPr lang="bg-BG" spc="-35" dirty="0">
                <a:latin typeface="PT Mono"/>
                <a:cs typeface="PT Mono"/>
              </a:rPr>
              <a:t>С</a:t>
            </a:r>
            <a:r>
              <a:rPr lang="bg-BG" dirty="0">
                <a:latin typeface="PT Mono"/>
                <a:cs typeface="PT Mono"/>
              </a:rPr>
              <a:t>Я</a:t>
            </a:r>
          </a:p>
        </p:txBody>
      </p:sp>
      <p:sp>
        <p:nvSpPr>
          <p:cNvPr id="6" name="Rectangle 5"/>
          <p:cNvSpPr/>
          <p:nvPr/>
        </p:nvSpPr>
        <p:spPr>
          <a:xfrm>
            <a:off x="8204200" y="8499552"/>
            <a:ext cx="7607300" cy="964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3700" marR="4951095" algn="just">
              <a:lnSpc>
                <a:spcPct val="104900"/>
              </a:lnSpc>
              <a:spcBef>
                <a:spcPts val="5"/>
              </a:spcBef>
            </a:pPr>
            <a:r>
              <a:rPr lang="bg-BG" spc="-45" dirty="0">
                <a:latin typeface="PT Mono"/>
                <a:cs typeface="PT Mono"/>
              </a:rPr>
              <a:t>ФОТОГРАФИИ </a:t>
            </a:r>
            <a:r>
              <a:rPr lang="bg-BG" spc="-25" dirty="0">
                <a:latin typeface="PT Mono"/>
                <a:cs typeface="PT Mono"/>
              </a:rPr>
              <a:t>РАБОТАЮЩИХ </a:t>
            </a:r>
            <a:r>
              <a:rPr lang="bg-BG" spc="-65" dirty="0">
                <a:latin typeface="PT Mono"/>
                <a:cs typeface="PT Mono"/>
              </a:rPr>
              <a:t>О</a:t>
            </a:r>
            <a:r>
              <a:rPr lang="bg-BG" spc="-75" dirty="0">
                <a:latin typeface="PT Mono"/>
                <a:cs typeface="PT Mono"/>
              </a:rPr>
              <a:t>Б</a:t>
            </a:r>
            <a:r>
              <a:rPr lang="bg-BG" spc="-35" dirty="0">
                <a:latin typeface="PT Mono"/>
                <a:cs typeface="PT Mono"/>
              </a:rPr>
              <a:t>У</a:t>
            </a:r>
            <a:r>
              <a:rPr lang="bg-BG" spc="-5" dirty="0">
                <a:latin typeface="PT Mono"/>
                <a:cs typeface="PT Mono"/>
              </a:rPr>
              <a:t>Ч</a:t>
            </a:r>
            <a:r>
              <a:rPr lang="bg-BG" spc="50" dirty="0">
                <a:latin typeface="PT Mono"/>
                <a:cs typeface="PT Mono"/>
              </a:rPr>
              <a:t>А</a:t>
            </a:r>
            <a:r>
              <a:rPr lang="bg-BG" spc="70" dirty="0">
                <a:latin typeface="PT Mono"/>
                <a:cs typeface="PT Mono"/>
              </a:rPr>
              <a:t>Ю</a:t>
            </a:r>
            <a:r>
              <a:rPr lang="bg-BG" spc="45" dirty="0">
                <a:latin typeface="PT Mono"/>
                <a:cs typeface="PT Mono"/>
              </a:rPr>
              <a:t>Щ</a:t>
            </a:r>
            <a:r>
              <a:rPr lang="bg-BG" spc="5" dirty="0">
                <a:latin typeface="PT Mono"/>
                <a:cs typeface="PT Mono"/>
              </a:rPr>
              <a:t>И</a:t>
            </a:r>
            <a:r>
              <a:rPr lang="bg-BG" spc="-145" dirty="0">
                <a:latin typeface="PT Mono"/>
                <a:cs typeface="PT Mono"/>
              </a:rPr>
              <a:t>Х</a:t>
            </a:r>
            <a:r>
              <a:rPr lang="bg-BG" spc="-35" dirty="0">
                <a:latin typeface="PT Mono"/>
                <a:cs typeface="PT Mono"/>
              </a:rPr>
              <a:t>С</a:t>
            </a:r>
            <a:r>
              <a:rPr lang="bg-BG" dirty="0">
                <a:latin typeface="PT Mono"/>
                <a:cs typeface="PT Mono"/>
              </a:rPr>
              <a:t>Я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xmlns="" id="{08521AF5-3EF0-4948-BBCF-CBB7B8C9B0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3700" y="321767"/>
            <a:ext cx="15405100" cy="4064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000"/>
              </a:lnSpc>
              <a:tabLst>
                <a:tab pos="5821045" algn="l"/>
              </a:tabLst>
            </a:pPr>
            <a:r>
              <a:rPr lang="ru-RU" sz="3600" dirty="0"/>
              <a:t>ГБПОУ «Чеченский государственный колледж»</a:t>
            </a:r>
            <a:endParaRPr sz="3600" spc="-135" dirty="0"/>
          </a:p>
        </p:txBody>
      </p:sp>
    </p:spTree>
    <p:extLst>
      <p:ext uri="{BB962C8B-B14F-4D97-AF65-F5344CB8AC3E}">
        <p14:creationId xmlns:p14="http://schemas.microsoft.com/office/powerpoint/2010/main" val="192519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53543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2738755" algn="l"/>
              </a:tabLst>
            </a:pPr>
            <a:r>
              <a:rPr sz="4400" spc="-210" dirty="0">
                <a:cs typeface="Times New Roman" panose="02020603050405020304" pitchFamily="18" charset="0"/>
              </a:rPr>
              <a:t>О</a:t>
            </a:r>
            <a:r>
              <a:rPr sz="4400" spc="-130" dirty="0">
                <a:cs typeface="Times New Roman" panose="02020603050405020304" pitchFamily="18" charset="0"/>
              </a:rPr>
              <a:t>Б</a:t>
            </a:r>
            <a:r>
              <a:rPr sz="4400" spc="165" dirty="0">
                <a:cs typeface="Times New Roman" panose="02020603050405020304" pitchFamily="18" charset="0"/>
              </a:rPr>
              <a:t>Щ</a:t>
            </a:r>
            <a:r>
              <a:rPr sz="4400" spc="30" dirty="0">
                <a:cs typeface="Times New Roman" panose="02020603050405020304" pitchFamily="18" charset="0"/>
              </a:rPr>
              <a:t>А</a:t>
            </a:r>
            <a:r>
              <a:rPr sz="4400" dirty="0">
                <a:cs typeface="Times New Roman" panose="02020603050405020304" pitchFamily="18" charset="0"/>
              </a:rPr>
              <a:t>Я	</a:t>
            </a:r>
            <a:r>
              <a:rPr sz="4400" spc="-15" dirty="0">
                <a:cs typeface="Times New Roman" panose="02020603050405020304" pitchFamily="18" charset="0"/>
              </a:rPr>
              <a:t>И</a:t>
            </a:r>
            <a:r>
              <a:rPr sz="4400" spc="-10" dirty="0">
                <a:cs typeface="Times New Roman" panose="02020603050405020304" pitchFamily="18" charset="0"/>
              </a:rPr>
              <a:t>Н</a:t>
            </a:r>
            <a:r>
              <a:rPr sz="4400" dirty="0">
                <a:cs typeface="Times New Roman" panose="02020603050405020304" pitchFamily="18" charset="0"/>
              </a:rPr>
              <a:t>Ф</a:t>
            </a:r>
            <a:r>
              <a:rPr sz="4400" spc="-185" dirty="0">
                <a:cs typeface="Times New Roman" panose="02020603050405020304" pitchFamily="18" charset="0"/>
              </a:rPr>
              <a:t>О</a:t>
            </a:r>
            <a:r>
              <a:rPr sz="4400" spc="-180" dirty="0">
                <a:cs typeface="Times New Roman" panose="02020603050405020304" pitchFamily="18" charset="0"/>
              </a:rPr>
              <a:t>Р</a:t>
            </a:r>
            <a:r>
              <a:rPr sz="4400" spc="-30" dirty="0">
                <a:cs typeface="Times New Roman" panose="02020603050405020304" pitchFamily="18" charset="0"/>
              </a:rPr>
              <a:t>М</a:t>
            </a:r>
            <a:r>
              <a:rPr sz="4400" spc="-60" dirty="0">
                <a:cs typeface="Times New Roman" panose="02020603050405020304" pitchFamily="18" charset="0"/>
              </a:rPr>
              <a:t>А</a:t>
            </a:r>
            <a:r>
              <a:rPr sz="4400" spc="5" dirty="0">
                <a:cs typeface="Times New Roman" panose="02020603050405020304" pitchFamily="18" charset="0"/>
              </a:rPr>
              <a:t>Ц</a:t>
            </a:r>
            <a:r>
              <a:rPr sz="4400" spc="-114" dirty="0">
                <a:cs typeface="Times New Roman" panose="02020603050405020304" pitchFamily="18" charset="0"/>
              </a:rPr>
              <a:t>И</a:t>
            </a:r>
            <a:r>
              <a:rPr sz="4400" dirty="0">
                <a:cs typeface="Times New Roman" panose="02020603050405020304" pitchFamily="18" charset="0"/>
              </a:rPr>
              <a:t>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9921" y="3055947"/>
            <a:ext cx="6296479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67000" algn="l"/>
              </a:tabLst>
            </a:pPr>
            <a:r>
              <a:rPr sz="2400" spc="-15" dirty="0">
                <a:latin typeface="PT Mono"/>
                <a:cs typeface="PT Mono"/>
              </a:rPr>
              <a:t>НАИМЕНОВАНИЕ	</a:t>
            </a:r>
            <a:r>
              <a:rPr sz="2400" spc="-55" dirty="0" smtClean="0">
                <a:latin typeface="PT Mono"/>
                <a:cs typeface="PT Mono"/>
              </a:rPr>
              <a:t>ОРГАНИЗАЦИИ:</a:t>
            </a:r>
            <a:endParaRPr lang="ru-RU" sz="2400" spc="-55" dirty="0" smtClean="0">
              <a:latin typeface="PT Mono"/>
              <a:cs typeface="PT Mono"/>
            </a:endParaRPr>
          </a:p>
          <a:p>
            <a:pPr marL="12700">
              <a:lnSpc>
                <a:spcPct val="100000"/>
              </a:lnSpc>
              <a:tabLst>
                <a:tab pos="2667000" algn="l"/>
              </a:tabLst>
            </a:pPr>
            <a:r>
              <a:rPr lang="ru-RU" sz="2400" spc="-55" dirty="0" smtClean="0">
                <a:latin typeface="PT Mono"/>
                <a:cs typeface="PT Mono"/>
              </a:rPr>
              <a:t>ГБПОУ</a:t>
            </a:r>
            <a:r>
              <a:rPr lang="ru-RU" sz="2400" spc="-55" dirty="0">
                <a:latin typeface="PT Mono"/>
                <a:cs typeface="PT Mono"/>
              </a:rPr>
              <a:t> </a:t>
            </a:r>
            <a:r>
              <a:rPr lang="ru-RU" sz="2400" spc="-55" dirty="0" smtClean="0">
                <a:latin typeface="PT Mono"/>
                <a:cs typeface="PT Mono"/>
              </a:rPr>
              <a:t>«Чеченский государственный колледж»  </a:t>
            </a:r>
            <a:endParaRPr sz="2400" dirty="0">
              <a:latin typeface="PT Mono"/>
              <a:cs typeface="PT Mon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0871" y="4704256"/>
            <a:ext cx="66929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51840" algn="l"/>
                <a:tab pos="2132965" algn="l"/>
                <a:tab pos="2880995" algn="l"/>
              </a:tabLst>
            </a:pPr>
            <a:r>
              <a:rPr sz="2400" spc="-45" dirty="0">
                <a:latin typeface="PT Mono"/>
              </a:rPr>
              <a:t>ЮР</a:t>
            </a:r>
            <a:r>
              <a:rPr lang="ru-RU" sz="2400" spc="-45" dirty="0">
                <a:latin typeface="PT Mono"/>
              </a:rPr>
              <a:t>ИДИЧЕСКИЙ </a:t>
            </a:r>
            <a:r>
              <a:rPr lang="ru-RU" sz="2400" dirty="0">
                <a:latin typeface="PT Mono"/>
              </a:rPr>
              <a:t> </a:t>
            </a:r>
            <a:r>
              <a:rPr sz="2400" spc="85" dirty="0" smtClean="0">
                <a:latin typeface="PT Mono"/>
                <a:cs typeface="PT Mono"/>
              </a:rPr>
              <a:t>А</a:t>
            </a:r>
            <a:r>
              <a:rPr sz="2400" spc="-40" dirty="0" smtClean="0">
                <a:latin typeface="PT Mono"/>
                <a:cs typeface="PT Mono"/>
              </a:rPr>
              <a:t>Д</a:t>
            </a:r>
            <a:r>
              <a:rPr sz="2400" spc="-120" dirty="0" smtClean="0">
                <a:latin typeface="PT Mono"/>
                <a:cs typeface="PT Mono"/>
              </a:rPr>
              <a:t>РЕ</a:t>
            </a:r>
            <a:r>
              <a:rPr sz="2400" spc="-280" dirty="0" smtClean="0">
                <a:latin typeface="PT Mono"/>
                <a:cs typeface="PT Mono"/>
              </a:rPr>
              <a:t>С</a:t>
            </a:r>
            <a:r>
              <a:rPr lang="ru-RU" sz="2400" spc="-280" dirty="0" smtClean="0">
                <a:latin typeface="PT Mono"/>
                <a:cs typeface="PT Mono"/>
              </a:rPr>
              <a:t> </a:t>
            </a:r>
            <a:r>
              <a:rPr sz="2400" dirty="0">
                <a:latin typeface="PT Mono"/>
                <a:cs typeface="PT Mono"/>
              </a:rPr>
              <a:t>:</a:t>
            </a:r>
            <a:r>
              <a:rPr lang="ru-RU" sz="2400" dirty="0">
                <a:latin typeface="PT Mono"/>
                <a:cs typeface="PT Mono"/>
              </a:rPr>
              <a:t> </a:t>
            </a:r>
            <a:r>
              <a:rPr lang="ru-RU" sz="2400" dirty="0"/>
              <a:t>364051</a:t>
            </a:r>
            <a:r>
              <a:rPr lang="ru-RU" sz="2400" spc="-45" dirty="0" smtClean="0">
                <a:latin typeface="PT Mono"/>
              </a:rPr>
              <a:t>, Россия, Чеченская республика, г. Грозный, </a:t>
            </a:r>
            <a:r>
              <a:rPr lang="ru-RU" sz="2400" dirty="0">
                <a:latin typeface="PT Mono"/>
              </a:rPr>
              <a:t>А.А. </a:t>
            </a:r>
            <a:r>
              <a:rPr lang="ru-RU" sz="2400" dirty="0" err="1" smtClean="0">
                <a:latin typeface="PT Mono"/>
              </a:rPr>
              <a:t>Аллауддина</a:t>
            </a:r>
            <a:r>
              <a:rPr lang="ru-RU" sz="2400" spc="-45" dirty="0" smtClean="0">
                <a:latin typeface="PT Mono"/>
              </a:rPr>
              <a:t>, </a:t>
            </a:r>
            <a:r>
              <a:rPr lang="ru-RU" sz="2400" spc="-45" dirty="0" smtClean="0">
                <a:latin typeface="PT Mono"/>
              </a:rPr>
              <a:t>№16 </a:t>
            </a:r>
            <a:endParaRPr sz="2400" dirty="0">
              <a:latin typeface="PT Mono"/>
              <a:cs typeface="PT Mono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271000" y="7891706"/>
            <a:ext cx="4182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  <a:spcBef>
                <a:spcPts val="1935"/>
              </a:spcBef>
            </a:pPr>
            <a:r>
              <a:rPr lang="bg-BG" dirty="0" smtClean="0">
                <a:latin typeface="PT Mono"/>
                <a:cs typeface="PT Mono"/>
              </a:rPr>
              <a:t>ФАСАД </a:t>
            </a:r>
            <a:r>
              <a:rPr lang="bg-BG" dirty="0">
                <a:latin typeface="PT Mono"/>
                <a:cs typeface="PT Mono"/>
              </a:rPr>
              <a:t>ЗДАНИЯ МАСТЕРСКИХ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xmlns="" id="{F04BCE41-8BB8-4FA8-9B81-072D994D79EA}"/>
              </a:ext>
            </a:extLst>
          </p:cNvPr>
          <p:cNvSpPr txBox="1"/>
          <p:nvPr/>
        </p:nvSpPr>
        <p:spPr>
          <a:xfrm>
            <a:off x="457200" y="6299200"/>
            <a:ext cx="66929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51840" algn="l"/>
                <a:tab pos="2132965" algn="l"/>
                <a:tab pos="2880995" algn="l"/>
              </a:tabLst>
            </a:pPr>
            <a:r>
              <a:rPr sz="2400" spc="-45" dirty="0">
                <a:latin typeface="PT Mono"/>
              </a:rPr>
              <a:t>АДРЕС</a:t>
            </a:r>
            <a:r>
              <a:rPr lang="ru-RU" sz="2400" spc="-45" dirty="0">
                <a:latin typeface="PT Mono"/>
              </a:rPr>
              <a:t> РАСПОЛОЖЕНИЯ МАСТЕРСКИХ</a:t>
            </a:r>
            <a:r>
              <a:rPr sz="2400" spc="-45" dirty="0">
                <a:latin typeface="PT Mono"/>
              </a:rPr>
              <a:t>:</a:t>
            </a:r>
            <a:r>
              <a:rPr lang="ru-RU" sz="2400" spc="-45" dirty="0">
                <a:latin typeface="PT Mono"/>
              </a:rPr>
              <a:t> </a:t>
            </a:r>
            <a:r>
              <a:rPr lang="ru-RU" sz="2400" dirty="0"/>
              <a:t>364051</a:t>
            </a:r>
            <a:r>
              <a:rPr lang="ru-RU" sz="2400" spc="-45" dirty="0">
                <a:latin typeface="PT Mono"/>
              </a:rPr>
              <a:t>, Россия, Чеченская республика, г. Грозный, </a:t>
            </a:r>
            <a:r>
              <a:rPr lang="ru-RU" sz="2400" dirty="0">
                <a:latin typeface="PT Mono"/>
              </a:rPr>
              <a:t>А.А. </a:t>
            </a:r>
            <a:r>
              <a:rPr lang="ru-RU" sz="2400" dirty="0" err="1" smtClean="0">
                <a:latin typeface="PT Mono"/>
              </a:rPr>
              <a:t>Аллауддина</a:t>
            </a:r>
            <a:r>
              <a:rPr lang="ru-RU" sz="2400" spc="-45" dirty="0" smtClean="0">
                <a:latin typeface="PT Mono"/>
              </a:rPr>
              <a:t>, </a:t>
            </a:r>
            <a:r>
              <a:rPr lang="ru-RU" sz="2400" spc="-45" dirty="0">
                <a:latin typeface="PT Mono"/>
              </a:rPr>
              <a:t>№16 </a:t>
            </a:r>
            <a:endParaRPr lang="ru-RU" sz="2400" dirty="0">
              <a:latin typeface="PT Mono"/>
              <a:cs typeface="PT Mono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xmlns="" id="{04E9EC64-3DB9-45E3-B877-B931DA40C362}"/>
              </a:ext>
            </a:extLst>
          </p:cNvPr>
          <p:cNvSpPr txBox="1"/>
          <p:nvPr/>
        </p:nvSpPr>
        <p:spPr>
          <a:xfrm>
            <a:off x="456293" y="1683289"/>
            <a:ext cx="5073015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75" dirty="0">
                <a:latin typeface="PT Mono"/>
                <a:cs typeface="PT Mono"/>
              </a:rPr>
              <a:t>РЕГИОН</a:t>
            </a:r>
            <a:r>
              <a:rPr sz="2400" spc="-75" dirty="0" smtClean="0">
                <a:latin typeface="PT Mono"/>
                <a:cs typeface="PT Mono"/>
              </a:rPr>
              <a:t>:</a:t>
            </a:r>
            <a:r>
              <a:rPr lang="ru-RU" sz="2400" spc="-75" dirty="0" smtClean="0">
                <a:latin typeface="PT Mono"/>
                <a:cs typeface="PT Mono"/>
              </a:rPr>
              <a:t> Чеченская Республика,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spc="-75" dirty="0" smtClean="0">
                <a:latin typeface="PT Mono"/>
                <a:cs typeface="PT Mono"/>
              </a:rPr>
              <a:t>г. Грозный </a:t>
            </a:r>
            <a:r>
              <a:rPr lang="ru-RU" sz="2400" spc="-55" dirty="0" smtClean="0">
                <a:latin typeface="PT Mono"/>
                <a:cs typeface="PT Mono"/>
              </a:rPr>
              <a:t> </a:t>
            </a:r>
            <a:endParaRPr sz="2400" dirty="0">
              <a:latin typeface="PT Mono"/>
              <a:cs typeface="PT Mono"/>
            </a:endParaRPr>
          </a:p>
        </p:txBody>
      </p:sp>
      <p:pic>
        <p:nvPicPr>
          <p:cNvPr id="1026" name="Picture 2" descr="C:\Users\YakhyaNova\Downloads\IMG_07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16" y="1722414"/>
            <a:ext cx="9081358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0050" y="429359"/>
            <a:ext cx="15240000" cy="866456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 algn="ctr">
              <a:lnSpc>
                <a:spcPts val="6900"/>
              </a:lnSpc>
              <a:spcBef>
                <a:spcPts val="580"/>
              </a:spcBef>
              <a:tabLst>
                <a:tab pos="1312545" algn="l"/>
                <a:tab pos="2644775" algn="l"/>
                <a:tab pos="3492500" algn="l"/>
                <a:tab pos="9362440" algn="l"/>
              </a:tabLst>
            </a:pPr>
            <a:r>
              <a:rPr sz="4400" spc="-210" dirty="0"/>
              <a:t>ОБ</a:t>
            </a:r>
            <a:r>
              <a:rPr sz="4400" spc="-235" dirty="0"/>
              <a:t>Ъ</a:t>
            </a:r>
            <a:r>
              <a:rPr sz="4400" spc="-229" dirty="0"/>
              <a:t>Е</a:t>
            </a:r>
            <a:r>
              <a:rPr sz="4400" dirty="0"/>
              <a:t>М</a:t>
            </a:r>
            <a:r>
              <a:rPr lang="ru-RU" sz="4400" dirty="0"/>
              <a:t> </a:t>
            </a:r>
            <a:r>
              <a:rPr sz="4400" spc="-15" dirty="0"/>
              <a:t>ФИ</a:t>
            </a:r>
            <a:r>
              <a:rPr sz="4400" spc="-30" dirty="0"/>
              <a:t>Н</a:t>
            </a:r>
            <a:r>
              <a:rPr sz="4400" spc="-25" dirty="0"/>
              <a:t>А</a:t>
            </a:r>
            <a:r>
              <a:rPr sz="4400" spc="-125" dirty="0"/>
              <a:t>Н</a:t>
            </a:r>
            <a:r>
              <a:rPr sz="4400" spc="-95" dirty="0"/>
              <a:t>С</a:t>
            </a:r>
            <a:r>
              <a:rPr sz="4400" spc="-145" dirty="0"/>
              <a:t>И</a:t>
            </a:r>
            <a:r>
              <a:rPr sz="4400" spc="-160" dirty="0"/>
              <a:t>Р</a:t>
            </a:r>
            <a:r>
              <a:rPr sz="4400" spc="-185" dirty="0"/>
              <a:t>О</a:t>
            </a:r>
            <a:r>
              <a:rPr sz="4400" spc="-175" dirty="0"/>
              <a:t>В</a:t>
            </a:r>
            <a:r>
              <a:rPr sz="4400" spc="-25" dirty="0"/>
              <a:t>А</a:t>
            </a:r>
            <a:r>
              <a:rPr sz="4400" spc="-15" dirty="0"/>
              <a:t>Н</a:t>
            </a:r>
            <a:r>
              <a:rPr sz="4400" spc="-114" dirty="0"/>
              <a:t>И</a:t>
            </a:r>
            <a:r>
              <a:rPr sz="4400" dirty="0"/>
              <a:t>Я</a:t>
            </a:r>
            <a:r>
              <a:rPr lang="ru-RU" sz="4400" dirty="0"/>
              <a:t> </a:t>
            </a:r>
            <a:r>
              <a:rPr sz="4400" spc="-175" dirty="0"/>
              <a:t>П</a:t>
            </a:r>
            <a:r>
              <a:rPr sz="4400" spc="-160" dirty="0"/>
              <a:t>Р</a:t>
            </a:r>
            <a:r>
              <a:rPr sz="4400" spc="-204" dirty="0"/>
              <a:t>О</a:t>
            </a:r>
            <a:r>
              <a:rPr sz="4400" spc="-310" dirty="0"/>
              <a:t>Е</a:t>
            </a:r>
            <a:r>
              <a:rPr sz="4400" spc="-30" dirty="0"/>
              <a:t>К</a:t>
            </a:r>
            <a:r>
              <a:rPr sz="4400" spc="-315" dirty="0"/>
              <a:t>Т</a:t>
            </a:r>
            <a:r>
              <a:rPr sz="4400" dirty="0"/>
              <a:t>А </a:t>
            </a:r>
            <a:r>
              <a:rPr sz="4400" spc="-427" baseline="5555" dirty="0"/>
              <a:t>(</a:t>
            </a:r>
            <a:r>
              <a:rPr sz="4400" spc="-285" dirty="0"/>
              <a:t>В	</a:t>
            </a:r>
            <a:r>
              <a:rPr sz="4400" spc="-210" dirty="0"/>
              <a:t>ТЫС.</a:t>
            </a:r>
            <a:r>
              <a:rPr lang="ru-RU" sz="4400" spc="-210" dirty="0"/>
              <a:t> </a:t>
            </a:r>
            <a:r>
              <a:rPr sz="4400" spc="-220" dirty="0"/>
              <a:t>РУБЛЕЙ</a:t>
            </a:r>
            <a:r>
              <a:rPr sz="4400" spc="-330" baseline="5555" dirty="0"/>
              <a:t>)</a:t>
            </a:r>
            <a:endParaRPr sz="4400" baseline="5555" dirty="0"/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249695"/>
              </p:ext>
            </p:extLst>
          </p:nvPr>
        </p:nvGraphicFramePr>
        <p:xfrm>
          <a:off x="463867" y="3568285"/>
          <a:ext cx="15328900" cy="61478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29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995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307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15"/>
                        </a:spcBef>
                        <a:tabLst>
                          <a:tab pos="2654935" algn="l"/>
                        </a:tabLst>
                      </a:pPr>
                      <a:r>
                        <a:rPr sz="2700" spc="-15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НАИМЕНОВАНИЕ	</a:t>
                      </a:r>
                      <a:r>
                        <a:rPr sz="2700" spc="-45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МАСТЕРСКИХ</a:t>
                      </a:r>
                      <a:endParaRPr sz="2700" dirty="0">
                        <a:solidFill>
                          <a:sysClr val="windowText" lastClr="000000"/>
                        </a:solidFill>
                        <a:latin typeface="PT Mono"/>
                        <a:cs typeface="PT Mono"/>
                      </a:endParaRPr>
                    </a:p>
                  </a:txBody>
                  <a:tcPr marL="0" marR="0" marT="29400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28800" marR="772795" indent="-1049020" algn="ctr">
                        <a:lnSpc>
                          <a:spcPts val="2700"/>
                        </a:lnSpc>
                        <a:spcBef>
                          <a:spcPts val="1505"/>
                        </a:spcBef>
                        <a:tabLst>
                          <a:tab pos="2976880" algn="l"/>
                          <a:tab pos="3430904" algn="l"/>
                          <a:tab pos="5035550" algn="l"/>
                          <a:tab pos="5240020" algn="l"/>
                          <a:tab pos="5651500" algn="l"/>
                        </a:tabLst>
                      </a:pPr>
                      <a:r>
                        <a:rPr sz="2700" b="0" spc="-100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К</a:t>
                      </a:r>
                      <a:r>
                        <a:rPr sz="2700" b="0" spc="-45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О</a:t>
                      </a:r>
                      <a:r>
                        <a:rPr sz="2700" b="0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Л</a:t>
                      </a:r>
                      <a:r>
                        <a:rPr sz="2700" b="0" spc="-65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ИЧ</a:t>
                      </a:r>
                      <a:r>
                        <a:rPr sz="2700" b="0" spc="-120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Е</a:t>
                      </a:r>
                      <a:r>
                        <a:rPr sz="2700" b="0" spc="-30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С</a:t>
                      </a:r>
                      <a:r>
                        <a:rPr sz="2700" b="0" spc="-75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Т</a:t>
                      </a:r>
                      <a:r>
                        <a:rPr sz="2700" b="0" spc="-35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В</a:t>
                      </a:r>
                      <a:r>
                        <a:rPr sz="2700" b="0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О</a:t>
                      </a:r>
                      <a:r>
                        <a:rPr lang="ru-RU" sz="2700" b="0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	</a:t>
                      </a:r>
                      <a:r>
                        <a:rPr sz="2700" b="0" spc="-40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О</a:t>
                      </a:r>
                      <a:r>
                        <a:rPr sz="2700" b="0" spc="-15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С</a:t>
                      </a:r>
                      <a:r>
                        <a:rPr sz="2700" b="0" spc="15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Н</a:t>
                      </a:r>
                      <a:r>
                        <a:rPr sz="2700" b="0" spc="40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А</a:t>
                      </a:r>
                      <a:r>
                        <a:rPr sz="2700" b="0" spc="-20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Щ</a:t>
                      </a:r>
                      <a:r>
                        <a:rPr sz="2700" b="0" spc="-70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Е</a:t>
                      </a:r>
                      <a:r>
                        <a:rPr sz="2700" b="0" spc="20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Н</a:t>
                      </a:r>
                      <a:r>
                        <a:rPr sz="2700" b="0" spc="35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Н</a:t>
                      </a:r>
                      <a:r>
                        <a:rPr sz="2700" b="0" spc="20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Ы</a:t>
                      </a:r>
                      <a:r>
                        <a:rPr sz="2700" b="0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Х</a:t>
                      </a:r>
                      <a:r>
                        <a:rPr lang="ru-RU" sz="2700" b="0" baseline="0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 </a:t>
                      </a:r>
                      <a:r>
                        <a:rPr sz="2700" b="0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В</a:t>
                      </a:r>
                      <a:r>
                        <a:rPr lang="ru-RU" sz="2700" b="0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 </a:t>
                      </a:r>
                      <a:r>
                        <a:rPr sz="2700" b="0" spc="-190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Р</a:t>
                      </a:r>
                      <a:r>
                        <a:rPr sz="2700" b="0" spc="15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А</a:t>
                      </a:r>
                      <a:r>
                        <a:rPr sz="2700" b="0" spc="-15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М</a:t>
                      </a:r>
                      <a:r>
                        <a:rPr sz="2700" b="0" spc="90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К</a:t>
                      </a:r>
                      <a:r>
                        <a:rPr sz="2700" b="0" spc="70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А</a:t>
                      </a:r>
                      <a:r>
                        <a:rPr sz="2700" b="0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Х</a:t>
                      </a:r>
                      <a:r>
                        <a:rPr lang="ru-RU" sz="2700" b="0" baseline="0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 </a:t>
                      </a:r>
                      <a:r>
                        <a:rPr sz="2700" b="0" spc="-55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ПРОЕКТА</a:t>
                      </a:r>
                      <a:r>
                        <a:rPr lang="ru-RU" sz="2700" b="0" spc="-55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	</a:t>
                      </a:r>
                      <a:r>
                        <a:rPr sz="2700" b="0" spc="-50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РАБОЧИХ</a:t>
                      </a:r>
                      <a:r>
                        <a:rPr lang="ru-RU" sz="2700" b="0" spc="-50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 </a:t>
                      </a:r>
                      <a:r>
                        <a:rPr sz="2700" b="0" spc="-50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МЕСТ</a:t>
                      </a:r>
                      <a:endParaRPr sz="2700" b="0" dirty="0">
                        <a:solidFill>
                          <a:sysClr val="windowText" lastClr="000000"/>
                        </a:solidFill>
                        <a:latin typeface="PT Mono"/>
                        <a:cs typeface="PT Mono"/>
                      </a:endParaRPr>
                    </a:p>
                  </a:txBody>
                  <a:tcPr marL="0" marR="0" marT="1911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07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800" dirty="0">
                          <a:solidFill>
                            <a:sysClr val="windowText" lastClr="000000"/>
                          </a:solidFill>
                          <a:latin typeface="PT Mono"/>
                          <a:cs typeface="Times New Roman"/>
                        </a:rPr>
                        <a:t>Мастерская </a:t>
                      </a:r>
                      <a:r>
                        <a:rPr lang="ru-RU" sz="2800" dirty="0" smtClean="0">
                          <a:solidFill>
                            <a:sysClr val="windowText" lastClr="000000"/>
                          </a:solidFill>
                          <a:latin typeface="PT Mono"/>
                          <a:cs typeface="Times New Roman"/>
                        </a:rPr>
                        <a:t>№1 «Кузовной ремонт»</a:t>
                      </a:r>
                      <a:endParaRPr sz="2800" dirty="0">
                        <a:solidFill>
                          <a:sysClr val="windowText" lastClr="000000"/>
                        </a:solidFill>
                        <a:latin typeface="PT Mono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PT Mono"/>
                          <a:cs typeface="Times New Roman"/>
                        </a:rPr>
                        <a:t>                                                                                             </a:t>
                      </a:r>
                      <a:r>
                        <a:rPr lang="ru-RU" sz="2800" dirty="0" smtClean="0">
                          <a:solidFill>
                            <a:sysClr val="windowText" lastClr="000000"/>
                          </a:solidFill>
                          <a:latin typeface="PT Mono"/>
                          <a:cs typeface="Times New Roman"/>
                        </a:rPr>
                        <a:t>27</a:t>
                      </a:r>
                      <a:endParaRPr sz="2800" dirty="0">
                        <a:solidFill>
                          <a:sysClr val="windowText" lastClr="000000"/>
                        </a:solidFill>
                        <a:latin typeface="PT Mono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454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800" dirty="0">
                          <a:solidFill>
                            <a:sysClr val="windowText" lastClr="000000"/>
                          </a:solidFill>
                          <a:latin typeface="PT Mono"/>
                          <a:cs typeface="Times New Roman"/>
                        </a:rPr>
                        <a:t>Мастерская </a:t>
                      </a:r>
                      <a:r>
                        <a:rPr lang="ru-RU" sz="2800" dirty="0" smtClean="0">
                          <a:solidFill>
                            <a:sysClr val="windowText" lastClr="000000"/>
                          </a:solidFill>
                          <a:latin typeface="PT Mono"/>
                          <a:cs typeface="Times New Roman"/>
                        </a:rPr>
                        <a:t>№2 «Ремонт и обслуживание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800" dirty="0" smtClean="0">
                          <a:solidFill>
                            <a:sysClr val="windowText" lastClr="000000"/>
                          </a:solidFill>
                          <a:latin typeface="PT Mono"/>
                          <a:cs typeface="Times New Roman"/>
                        </a:rPr>
                        <a:t>легковых</a:t>
                      </a:r>
                      <a:r>
                        <a:rPr lang="ru-RU" sz="2800" baseline="0" dirty="0" smtClean="0">
                          <a:solidFill>
                            <a:sysClr val="windowText" lastClr="000000"/>
                          </a:solidFill>
                          <a:latin typeface="PT Mono"/>
                          <a:cs typeface="Times New Roman"/>
                        </a:rPr>
                        <a:t> автомобилей»</a:t>
                      </a:r>
                      <a:endParaRPr sz="2800" dirty="0">
                        <a:solidFill>
                          <a:sysClr val="windowText" lastClr="000000"/>
                        </a:solidFill>
                        <a:latin typeface="PT Mono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800" dirty="0" smtClean="0">
                          <a:solidFill>
                            <a:sysClr val="windowText" lastClr="000000"/>
                          </a:solidFill>
                          <a:latin typeface="PT Mono"/>
                          <a:cs typeface="Times New Roman"/>
                        </a:rPr>
                        <a:t>                                        </a:t>
                      </a:r>
                      <a:r>
                        <a:rPr lang="ru-RU" sz="2800" baseline="0" dirty="0" smtClean="0">
                          <a:solidFill>
                            <a:sysClr val="windowText" lastClr="000000"/>
                          </a:solidFill>
                          <a:latin typeface="PT Mono"/>
                          <a:cs typeface="Times New Roman"/>
                        </a:rPr>
                        <a:t> </a:t>
                      </a:r>
                      <a:r>
                        <a:rPr lang="ru-RU" sz="2800" dirty="0" smtClean="0">
                          <a:solidFill>
                            <a:sysClr val="windowText" lastClr="000000"/>
                          </a:solidFill>
                          <a:latin typeface="PT Mono"/>
                          <a:cs typeface="Times New Roman"/>
                        </a:rPr>
                        <a:t>34</a:t>
                      </a:r>
                      <a:endParaRPr sz="2800" dirty="0">
                        <a:solidFill>
                          <a:sysClr val="windowText" lastClr="000000"/>
                        </a:solidFill>
                        <a:latin typeface="PT Mono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454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800" dirty="0">
                          <a:solidFill>
                            <a:sysClr val="windowText" lastClr="000000"/>
                          </a:solidFill>
                          <a:latin typeface="PT Mono"/>
                          <a:cs typeface="Times New Roman"/>
                        </a:rPr>
                        <a:t>Мастерская </a:t>
                      </a:r>
                      <a:r>
                        <a:rPr lang="ru-RU" sz="2800" dirty="0" smtClean="0">
                          <a:solidFill>
                            <a:sysClr val="windowText" lastClr="000000"/>
                          </a:solidFill>
                          <a:latin typeface="PT Mono"/>
                          <a:cs typeface="Times New Roman"/>
                        </a:rPr>
                        <a:t>№3 «Окраска</a:t>
                      </a:r>
                      <a:r>
                        <a:rPr lang="ru-RU" sz="2800" baseline="0" dirty="0" smtClean="0">
                          <a:solidFill>
                            <a:sysClr val="windowText" lastClr="000000"/>
                          </a:solidFill>
                          <a:latin typeface="PT Mono"/>
                          <a:cs typeface="Times New Roman"/>
                        </a:rPr>
                        <a:t> автомобилей»</a:t>
                      </a:r>
                      <a:endParaRPr sz="2800" dirty="0">
                        <a:solidFill>
                          <a:sysClr val="windowText" lastClr="000000"/>
                        </a:solidFill>
                        <a:latin typeface="PT Mono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800" dirty="0" smtClean="0">
                          <a:solidFill>
                            <a:sysClr val="windowText" lastClr="000000"/>
                          </a:solidFill>
                          <a:latin typeface="PT Mono"/>
                          <a:cs typeface="Times New Roman"/>
                        </a:rPr>
                        <a:t>                                         27</a:t>
                      </a:r>
                      <a:endParaRPr sz="2800" dirty="0">
                        <a:solidFill>
                          <a:sysClr val="windowText" lastClr="000000"/>
                        </a:solidFill>
                        <a:latin typeface="PT Mono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22690480"/>
                  </a:ext>
                </a:extLst>
              </a:tr>
              <a:tr h="9454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800" dirty="0">
                          <a:solidFill>
                            <a:sysClr val="windowText" lastClr="000000"/>
                          </a:solidFill>
                          <a:latin typeface="PT Mono"/>
                          <a:cs typeface="Times New Roman"/>
                        </a:rPr>
                        <a:t>Мастерская </a:t>
                      </a:r>
                      <a:r>
                        <a:rPr lang="ru-RU" sz="2800" dirty="0" smtClean="0">
                          <a:solidFill>
                            <a:sysClr val="windowText" lastClr="000000"/>
                          </a:solidFill>
                          <a:latin typeface="PT Mono"/>
                          <a:cs typeface="Times New Roman"/>
                        </a:rPr>
                        <a:t>№4 «Обслуживание грузовой техники»</a:t>
                      </a:r>
                      <a:endParaRPr sz="2800" dirty="0">
                        <a:solidFill>
                          <a:sysClr val="windowText" lastClr="000000"/>
                        </a:solidFill>
                        <a:latin typeface="PT Mono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800" dirty="0" smtClean="0">
                          <a:solidFill>
                            <a:sysClr val="windowText" lastClr="000000"/>
                          </a:solidFill>
                          <a:latin typeface="PT Mono"/>
                          <a:cs typeface="Times New Roman"/>
                        </a:rPr>
                        <a:t>                                         27</a:t>
                      </a:r>
                      <a:endParaRPr lang="ru-RU" sz="2800" dirty="0">
                        <a:solidFill>
                          <a:sysClr val="windowText" lastClr="000000"/>
                        </a:solidFill>
                        <a:latin typeface="PT Mono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80623601"/>
                  </a:ext>
                </a:extLst>
              </a:tr>
              <a:tr h="9454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800" dirty="0">
                          <a:solidFill>
                            <a:sysClr val="windowText" lastClr="000000"/>
                          </a:solidFill>
                          <a:latin typeface="PT Mono"/>
                          <a:cs typeface="Times New Roman"/>
                        </a:rPr>
                        <a:t>Мастерская </a:t>
                      </a:r>
                      <a:r>
                        <a:rPr lang="ru-RU" sz="2800" dirty="0" smtClean="0">
                          <a:solidFill>
                            <a:sysClr val="windowText" lastClr="000000"/>
                          </a:solidFill>
                          <a:latin typeface="PT Mono"/>
                          <a:cs typeface="Times New Roman"/>
                        </a:rPr>
                        <a:t>№5 «Экспедирование грузов»</a:t>
                      </a:r>
                      <a:endParaRPr sz="2800" dirty="0">
                        <a:solidFill>
                          <a:sysClr val="windowText" lastClr="000000"/>
                        </a:solidFill>
                        <a:latin typeface="PT Mono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solidFill>
                            <a:sysClr val="windowText" lastClr="000000"/>
                          </a:solidFill>
                          <a:latin typeface="PT Mono"/>
                          <a:cs typeface="Times New Roman"/>
                        </a:rPr>
                        <a:t>                                         27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solidFill>
                          <a:sysClr val="windowText" lastClr="000000"/>
                        </a:solidFill>
                        <a:latin typeface="PT Mono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139572840"/>
                  </a:ext>
                </a:extLst>
              </a:tr>
            </a:tbl>
          </a:graphicData>
        </a:graphic>
      </p:graphicFrame>
      <p:graphicFrame>
        <p:nvGraphicFramePr>
          <p:cNvPr id="3" name="object 3">
            <a:extLst>
              <a:ext uri="{FF2B5EF4-FFF2-40B4-BE49-F238E27FC236}">
                <a16:creationId xmlns:a16="http://schemas.microsoft.com/office/drawing/2014/main" xmlns="" id="{2608164A-FCBD-48F6-8A75-A05584DF9C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016950"/>
              </p:ext>
            </p:extLst>
          </p:nvPr>
        </p:nvGraphicFramePr>
        <p:xfrm>
          <a:off x="463232" y="1651000"/>
          <a:ext cx="15329535" cy="1562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098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098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1098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810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5"/>
                        </a:spcBef>
                      </a:pPr>
                      <a:r>
                        <a:rPr sz="2400" spc="-35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ФЕДЕРАЛЬНЫЙ</a:t>
                      </a:r>
                      <a:r>
                        <a:rPr sz="2400" spc="-20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 </a:t>
                      </a:r>
                      <a:r>
                        <a:rPr sz="2400" spc="-10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БЮДЖЕТ</a:t>
                      </a:r>
                      <a:endParaRPr sz="2400" dirty="0">
                        <a:solidFill>
                          <a:sysClr val="windowText" lastClr="000000"/>
                        </a:solidFill>
                        <a:latin typeface="PT Mono"/>
                        <a:cs typeface="PT Mono"/>
                      </a:endParaRPr>
                    </a:p>
                  </a:txBody>
                  <a:tcPr marL="0" marR="0" marT="17970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5"/>
                        </a:spcBef>
                        <a:tabLst>
                          <a:tab pos="2656205" algn="l"/>
                        </a:tabLst>
                      </a:pPr>
                      <a:r>
                        <a:rPr sz="2400" spc="-10" dirty="0">
                          <a:solidFill>
                            <a:sysClr val="windowText" lastClr="000000"/>
                          </a:solidFill>
                          <a:latin typeface="PT Mono"/>
                          <a:ea typeface="+mn-ea"/>
                          <a:cs typeface="PT Mono"/>
                        </a:rPr>
                        <a:t>РЕГИОНАЛЬНЫ</a:t>
                      </a:r>
                      <a:r>
                        <a:rPr lang="ru-RU" sz="2400" spc="-10" dirty="0">
                          <a:solidFill>
                            <a:sysClr val="windowText" lastClr="000000"/>
                          </a:solidFill>
                          <a:latin typeface="PT Mono"/>
                          <a:ea typeface="+mn-ea"/>
                          <a:cs typeface="PT Mono"/>
                        </a:rPr>
                        <a:t>Й </a:t>
                      </a:r>
                      <a:r>
                        <a:rPr sz="2400" spc="-10" dirty="0">
                          <a:solidFill>
                            <a:sysClr val="windowText" lastClr="000000"/>
                          </a:solidFill>
                          <a:latin typeface="PT Mono"/>
                          <a:ea typeface="+mn-ea"/>
                          <a:cs typeface="PT Mono"/>
                        </a:rPr>
                        <a:t>	БЮДЖЕТ</a:t>
                      </a:r>
                    </a:p>
                  </a:txBody>
                  <a:tcPr marL="0" marR="0" marT="17970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31165">
                        <a:lnSpc>
                          <a:spcPct val="100000"/>
                        </a:lnSpc>
                        <a:spcBef>
                          <a:spcPts val="1415"/>
                        </a:spcBef>
                        <a:tabLst>
                          <a:tab pos="3081655" algn="l"/>
                        </a:tabLst>
                      </a:pPr>
                      <a:r>
                        <a:rPr sz="2400" spc="-20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ВНЕБЮДЖЕТНЫЕ</a:t>
                      </a:r>
                      <a:r>
                        <a:rPr lang="ru-RU" sz="2400" spc="-20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 </a:t>
                      </a:r>
                      <a:r>
                        <a:rPr sz="2400" spc="-55" dirty="0">
                          <a:solidFill>
                            <a:sysClr val="windowText" lastClr="000000"/>
                          </a:solidFill>
                          <a:latin typeface="PT Mono"/>
                          <a:cs typeface="PT Mono"/>
                        </a:rPr>
                        <a:t>СРЕДСТВА</a:t>
                      </a:r>
                      <a:endParaRPr sz="2400" dirty="0">
                        <a:solidFill>
                          <a:sysClr val="windowText" lastClr="000000"/>
                        </a:solidFill>
                        <a:latin typeface="PT Mono"/>
                        <a:cs typeface="PT Mono"/>
                      </a:endParaRPr>
                    </a:p>
                  </a:txBody>
                  <a:tcPr marL="0" marR="0" marT="17970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10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400" dirty="0" smtClean="0">
                          <a:solidFill>
                            <a:sysClr val="windowText" lastClr="000000"/>
                          </a:solidFill>
                          <a:latin typeface="Times New Roman"/>
                          <a:cs typeface="Times New Roman"/>
                        </a:rPr>
                        <a:t>34100000</a:t>
                      </a:r>
                      <a:endParaRPr sz="3400" dirty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400" dirty="0" smtClean="0">
                          <a:solidFill>
                            <a:sysClr val="windowText" lastClr="000000"/>
                          </a:solidFill>
                          <a:latin typeface="Times New Roman"/>
                          <a:cs typeface="Times New Roman"/>
                        </a:rPr>
                        <a:t>3500000</a:t>
                      </a:r>
                      <a:endParaRPr sz="3400" dirty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3400" dirty="0" smtClean="0">
                          <a:solidFill>
                            <a:sysClr val="windowText" lastClr="000000"/>
                          </a:solidFill>
                          <a:latin typeface="Times New Roman"/>
                          <a:cs typeface="Times New Roman"/>
                        </a:rPr>
                        <a:t>500000</a:t>
                      </a:r>
                      <a:endParaRPr sz="3400" dirty="0">
                        <a:solidFill>
                          <a:sysClr val="windowText" lastClr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1270000"/>
            <a:ext cx="13004800" cy="8669867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534160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5400" dirty="0" smtClean="0">
                <a:cs typeface="Times New Roman"/>
              </a:rPr>
              <a:t>Мастерская №1 «Кузовной ремонт»</a:t>
            </a:r>
            <a:endParaRPr lang="ru-RU" sz="5400" dirty="0"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7" r="3394"/>
          <a:stretch/>
        </p:blipFill>
        <p:spPr>
          <a:xfrm>
            <a:off x="8204200" y="1498600"/>
            <a:ext cx="7620000" cy="8229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 r="22302"/>
          <a:stretch/>
        </p:blipFill>
        <p:spPr>
          <a:xfrm>
            <a:off x="431800" y="1473200"/>
            <a:ext cx="7620000" cy="8238067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535430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5400" dirty="0" smtClean="0">
                <a:cs typeface="Times New Roman"/>
              </a:rPr>
              <a:t>Мастерская №1 «Кузовной ремонт»</a:t>
            </a:r>
            <a:endParaRPr lang="ru-RU" sz="5400" dirty="0"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04200" y="1498600"/>
            <a:ext cx="7594600" cy="8204200"/>
          </a:xfrm>
          <a:prstGeom prst="rect">
            <a:avLst/>
          </a:prstGeom>
          <a:solidFill>
            <a:srgbClr val="000000">
              <a:alpha val="13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550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8150" y="9194800"/>
            <a:ext cx="3072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  <a:tabLst>
                <a:tab pos="1419860" algn="l"/>
                <a:tab pos="3205480" algn="l"/>
              </a:tabLst>
            </a:pPr>
            <a:r>
              <a:rPr lang="bg-BG" spc="-10">
                <a:latin typeface="PT Mono"/>
                <a:cs typeface="PT Mono"/>
              </a:rPr>
              <a:t>ФОТО </a:t>
            </a:r>
            <a:r>
              <a:rPr lang="bg-BG" spc="-70">
                <a:latin typeface="PT Mono"/>
                <a:cs typeface="PT Mono"/>
              </a:rPr>
              <a:t>РАБОЧЕГО </a:t>
            </a:r>
            <a:r>
              <a:rPr lang="bg-BG" spc="-65">
                <a:latin typeface="PT Mono"/>
                <a:cs typeface="PT Mono"/>
              </a:rPr>
              <a:t>МЕСТА</a:t>
            </a:r>
            <a:endParaRPr lang="bg-BG" dirty="0">
              <a:latin typeface="PT Mono"/>
              <a:cs typeface="PT Mon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16900" y="9169400"/>
            <a:ext cx="4117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</a:pPr>
            <a:r>
              <a:rPr lang="bg-BG" spc="-10" dirty="0">
                <a:latin typeface="PT Mono"/>
                <a:cs typeface="PT Mono"/>
              </a:rPr>
              <a:t>ФОТО ЭЛЕМЕНТОВ </a:t>
            </a:r>
            <a:r>
              <a:rPr lang="bg-BG" spc="-40" dirty="0">
                <a:latin typeface="PT Mono"/>
                <a:cs typeface="PT Mono"/>
              </a:rPr>
              <a:t>БРЕНДБУКА</a:t>
            </a:r>
            <a:endParaRPr lang="bg-BG" dirty="0">
              <a:latin typeface="PT Mono"/>
              <a:cs typeface="PT Mo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272822"/>
            <a:ext cx="15341600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400" dirty="0" smtClean="0">
                <a:cs typeface="Times New Roman"/>
              </a:rPr>
              <a:t>Мастерская №2 «Ремонт и обслуживание легковых автомобилей»</a:t>
            </a:r>
            <a:endParaRPr lang="ru-RU" sz="4400" dirty="0"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" t="4756" b="10436"/>
          <a:stretch/>
        </p:blipFill>
        <p:spPr>
          <a:xfrm>
            <a:off x="441770" y="1727200"/>
            <a:ext cx="1538243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6" r="15094"/>
          <a:stretch/>
        </p:blipFill>
        <p:spPr>
          <a:xfrm>
            <a:off x="8191500" y="1879600"/>
            <a:ext cx="7772400" cy="8229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r="23186"/>
          <a:stretch/>
        </p:blipFill>
        <p:spPr>
          <a:xfrm>
            <a:off x="431800" y="1828800"/>
            <a:ext cx="7620000" cy="82042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5354300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400" dirty="0">
                <a:cs typeface="Times New Roman"/>
              </a:rPr>
              <a:t>Мастерская №2 «Ремонт и обслуживание </a:t>
            </a:r>
            <a:r>
              <a:rPr lang="ru-RU" sz="4400" dirty="0" smtClean="0">
                <a:cs typeface="Times New Roman"/>
              </a:rPr>
              <a:t>легковых автомобилей»</a:t>
            </a:r>
            <a:endParaRPr lang="ru-RU" sz="4400" dirty="0"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8150" y="9194800"/>
            <a:ext cx="3072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  <a:tabLst>
                <a:tab pos="1419860" algn="l"/>
                <a:tab pos="3205480" algn="l"/>
              </a:tabLst>
            </a:pPr>
            <a:r>
              <a:rPr lang="bg-BG" spc="-10" dirty="0">
                <a:latin typeface="PT Mono"/>
                <a:cs typeface="PT Mono"/>
              </a:rPr>
              <a:t>ФОТО </a:t>
            </a:r>
            <a:r>
              <a:rPr lang="bg-BG" spc="-70" dirty="0">
                <a:latin typeface="PT Mono"/>
                <a:cs typeface="PT Mono"/>
              </a:rPr>
              <a:t>РАБОЧЕГО </a:t>
            </a:r>
            <a:r>
              <a:rPr lang="bg-BG" spc="-65" dirty="0">
                <a:latin typeface="PT Mono"/>
                <a:cs typeface="PT Mono"/>
              </a:rPr>
              <a:t>МЕСТА</a:t>
            </a:r>
            <a:endParaRPr lang="bg-BG" dirty="0">
              <a:latin typeface="PT Mono"/>
              <a:cs typeface="PT Mono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5B3B722A-2A29-40B1-8E69-23D3296296B2}"/>
              </a:ext>
            </a:extLst>
          </p:cNvPr>
          <p:cNvSpPr/>
          <p:nvPr/>
        </p:nvSpPr>
        <p:spPr>
          <a:xfrm>
            <a:off x="8216900" y="9169400"/>
            <a:ext cx="4117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</a:pPr>
            <a:r>
              <a:rPr lang="bg-BG" spc="-10" dirty="0">
                <a:latin typeface="PT Mono"/>
                <a:cs typeface="PT Mono"/>
              </a:rPr>
              <a:t>ФОТО ЭЛЕМЕНТОВ </a:t>
            </a:r>
            <a:r>
              <a:rPr lang="bg-BG" spc="-40" dirty="0">
                <a:latin typeface="PT Mono"/>
                <a:cs typeface="PT Mono"/>
              </a:rPr>
              <a:t>БРЕНДБУКА</a:t>
            </a:r>
            <a:endParaRPr lang="bg-BG" dirty="0">
              <a:latin typeface="PT Mono"/>
              <a:cs typeface="PT Mo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535430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5400" dirty="0" smtClean="0">
                <a:cs typeface="Times New Roman"/>
              </a:rPr>
              <a:t>Мастерская №3 «Окраска автомобилей»</a:t>
            </a:r>
            <a:endParaRPr lang="ru-RU" sz="5400" dirty="0"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200" y="9014328"/>
            <a:ext cx="1216660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60600" algn="l"/>
                <a:tab pos="4466590" algn="l"/>
              </a:tabLst>
            </a:pPr>
            <a:r>
              <a:rPr sz="2700" dirty="0">
                <a:latin typeface="PT Mono"/>
                <a:cs typeface="PT Mono"/>
              </a:rPr>
              <a:t>П</a:t>
            </a:r>
            <a:r>
              <a:rPr sz="2700" spc="15" dirty="0">
                <a:latin typeface="PT Mono"/>
                <a:cs typeface="PT Mono"/>
              </a:rPr>
              <a:t>А</a:t>
            </a:r>
            <a:r>
              <a:rPr sz="2700" spc="5" dirty="0">
                <a:latin typeface="PT Mono"/>
                <a:cs typeface="PT Mono"/>
              </a:rPr>
              <a:t>Н</a:t>
            </a:r>
            <a:r>
              <a:rPr sz="2700" spc="-50" dirty="0">
                <a:latin typeface="PT Mono"/>
                <a:cs typeface="PT Mono"/>
              </a:rPr>
              <a:t>О</a:t>
            </a:r>
            <a:r>
              <a:rPr sz="2700" spc="-190" dirty="0">
                <a:latin typeface="PT Mono"/>
                <a:cs typeface="PT Mono"/>
              </a:rPr>
              <a:t>Р</a:t>
            </a:r>
            <a:r>
              <a:rPr sz="2700" spc="15" dirty="0">
                <a:latin typeface="PT Mono"/>
                <a:cs typeface="PT Mono"/>
              </a:rPr>
              <a:t>А</a:t>
            </a:r>
            <a:r>
              <a:rPr sz="2700" spc="20" dirty="0">
                <a:latin typeface="PT Mono"/>
                <a:cs typeface="PT Mono"/>
              </a:rPr>
              <a:t>М</a:t>
            </a:r>
            <a:r>
              <a:rPr sz="2700" spc="15" dirty="0">
                <a:latin typeface="PT Mono"/>
                <a:cs typeface="PT Mono"/>
              </a:rPr>
              <a:t>Н</a:t>
            </a:r>
            <a:r>
              <a:rPr sz="2700" spc="40" dirty="0">
                <a:latin typeface="PT Mono"/>
                <a:cs typeface="PT Mono"/>
              </a:rPr>
              <a:t>А</a:t>
            </a:r>
            <a:r>
              <a:rPr sz="2700" dirty="0">
                <a:latin typeface="PT Mono"/>
                <a:cs typeface="PT Mono"/>
              </a:rPr>
              <a:t>Я</a:t>
            </a:r>
            <a:r>
              <a:rPr lang="ru-RU" sz="2700" dirty="0">
                <a:latin typeface="PT Mono"/>
                <a:cs typeface="PT Mono"/>
              </a:rPr>
              <a:t> </a:t>
            </a:r>
            <a:r>
              <a:rPr sz="2700" spc="25" dirty="0">
                <a:latin typeface="PT Mono"/>
                <a:cs typeface="PT Mono"/>
              </a:rPr>
              <a:t>Ф</a:t>
            </a:r>
            <a:r>
              <a:rPr sz="2700" spc="-25" dirty="0">
                <a:latin typeface="PT Mono"/>
                <a:cs typeface="PT Mono"/>
              </a:rPr>
              <a:t>ОТ</a:t>
            </a:r>
            <a:r>
              <a:rPr sz="2700" spc="-120" dirty="0">
                <a:latin typeface="PT Mono"/>
                <a:cs typeface="PT Mono"/>
              </a:rPr>
              <a:t>О</a:t>
            </a:r>
            <a:r>
              <a:rPr sz="2700" spc="-90" dirty="0">
                <a:latin typeface="PT Mono"/>
                <a:cs typeface="PT Mono"/>
              </a:rPr>
              <a:t>Г</a:t>
            </a:r>
            <a:r>
              <a:rPr sz="2700" spc="-190" dirty="0">
                <a:latin typeface="PT Mono"/>
                <a:cs typeface="PT Mono"/>
              </a:rPr>
              <a:t>Р</a:t>
            </a:r>
            <a:r>
              <a:rPr sz="2700" spc="-45" dirty="0">
                <a:latin typeface="PT Mono"/>
                <a:cs typeface="PT Mono"/>
              </a:rPr>
              <a:t>А</a:t>
            </a:r>
            <a:r>
              <a:rPr sz="2700" spc="20" dirty="0">
                <a:latin typeface="PT Mono"/>
                <a:cs typeface="PT Mono"/>
              </a:rPr>
              <a:t>Ф</a:t>
            </a:r>
            <a:r>
              <a:rPr sz="2700" spc="-25" dirty="0">
                <a:latin typeface="PT Mono"/>
                <a:cs typeface="PT Mono"/>
              </a:rPr>
              <a:t>И</a:t>
            </a:r>
            <a:r>
              <a:rPr sz="2700" dirty="0">
                <a:latin typeface="PT Mono"/>
                <a:cs typeface="PT Mono"/>
              </a:rPr>
              <a:t>Я</a:t>
            </a:r>
            <a:r>
              <a:rPr lang="ru-RU" sz="2700" dirty="0">
                <a:latin typeface="PT Mono"/>
                <a:cs typeface="PT Mono"/>
              </a:rPr>
              <a:t> </a:t>
            </a:r>
            <a:r>
              <a:rPr sz="2700" spc="15" dirty="0">
                <a:latin typeface="PT Mono"/>
                <a:cs typeface="PT Mono"/>
              </a:rPr>
              <a:t>М</a:t>
            </a:r>
            <a:r>
              <a:rPr sz="2700" spc="-100" dirty="0">
                <a:latin typeface="PT Mono"/>
                <a:cs typeface="PT Mono"/>
              </a:rPr>
              <a:t>А</a:t>
            </a:r>
            <a:r>
              <a:rPr sz="2700" spc="-30" dirty="0">
                <a:latin typeface="PT Mono"/>
                <a:cs typeface="PT Mono"/>
              </a:rPr>
              <a:t>С</a:t>
            </a:r>
            <a:r>
              <a:rPr sz="2700" spc="-85" dirty="0">
                <a:latin typeface="PT Mono"/>
                <a:cs typeface="PT Mono"/>
              </a:rPr>
              <a:t>Т</a:t>
            </a:r>
            <a:r>
              <a:rPr sz="2700" spc="-125" dirty="0">
                <a:latin typeface="PT Mono"/>
                <a:cs typeface="PT Mono"/>
              </a:rPr>
              <a:t>Е</a:t>
            </a:r>
            <a:r>
              <a:rPr sz="2700" spc="-70" dirty="0">
                <a:latin typeface="PT Mono"/>
                <a:cs typeface="PT Mono"/>
              </a:rPr>
              <a:t>Р</a:t>
            </a:r>
            <a:r>
              <a:rPr sz="2700" spc="-50" dirty="0">
                <a:latin typeface="PT Mono"/>
                <a:cs typeface="PT Mono"/>
              </a:rPr>
              <a:t>С</a:t>
            </a:r>
            <a:r>
              <a:rPr sz="2700" spc="-100" dirty="0">
                <a:latin typeface="PT Mono"/>
                <a:cs typeface="PT Mono"/>
              </a:rPr>
              <a:t>К</a:t>
            </a:r>
            <a:r>
              <a:rPr sz="2700" spc="5" dirty="0">
                <a:latin typeface="PT Mono"/>
                <a:cs typeface="PT Mono"/>
              </a:rPr>
              <a:t>О</a:t>
            </a:r>
            <a:r>
              <a:rPr sz="2700" dirty="0">
                <a:latin typeface="PT Mono"/>
                <a:cs typeface="PT Mono"/>
              </a:rPr>
              <a:t>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0" b="5000"/>
          <a:stretch/>
        </p:blipFill>
        <p:spPr>
          <a:xfrm>
            <a:off x="508000" y="1498600"/>
            <a:ext cx="15240000" cy="815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YakhyaNova\Downloads\IMG_0498.JPG"/>
          <p:cNvPicPr>
            <a:picLocks noChangeAspect="1" noChangeArrowheads="1"/>
          </p:cNvPicPr>
          <p:nvPr/>
        </p:nvPicPr>
        <p:blipFill>
          <a:blip r:embed="rId3"/>
          <a:srcRect l="21881" r="16506"/>
          <a:stretch>
            <a:fillRect/>
          </a:stretch>
        </p:blipFill>
        <p:spPr bwMode="auto">
          <a:xfrm>
            <a:off x="198382" y="1436662"/>
            <a:ext cx="7643866" cy="8270897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 r="19136"/>
          <a:stretch/>
        </p:blipFill>
        <p:spPr>
          <a:xfrm>
            <a:off x="7975600" y="1473200"/>
            <a:ext cx="8077200" cy="82296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69230"/>
            <a:ext cx="1535430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5400" dirty="0">
                <a:cs typeface="Times New Roman"/>
              </a:rPr>
              <a:t>Мастерская №3 «Окраска автомобилей»</a:t>
            </a:r>
          </a:p>
        </p:txBody>
      </p:sp>
      <p:sp>
        <p:nvSpPr>
          <p:cNvPr id="5" name="Rectangle 4"/>
          <p:cNvSpPr/>
          <p:nvPr/>
        </p:nvSpPr>
        <p:spPr>
          <a:xfrm>
            <a:off x="438150" y="9194800"/>
            <a:ext cx="3072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  <a:tabLst>
                <a:tab pos="1419860" algn="l"/>
                <a:tab pos="3205480" algn="l"/>
              </a:tabLst>
            </a:pPr>
            <a:r>
              <a:rPr lang="bg-BG" spc="-10">
                <a:latin typeface="PT Mono"/>
                <a:cs typeface="PT Mono"/>
              </a:rPr>
              <a:t>ФОТО </a:t>
            </a:r>
            <a:r>
              <a:rPr lang="bg-BG" spc="-70">
                <a:latin typeface="PT Mono"/>
                <a:cs typeface="PT Mono"/>
              </a:rPr>
              <a:t>РАБОЧЕГО </a:t>
            </a:r>
            <a:r>
              <a:rPr lang="bg-BG" spc="-65">
                <a:latin typeface="PT Mono"/>
                <a:cs typeface="PT Mono"/>
              </a:rPr>
              <a:t>МЕСТА</a:t>
            </a:r>
            <a:endParaRPr lang="bg-BG" dirty="0">
              <a:latin typeface="PT Mono"/>
              <a:cs typeface="PT Mono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3FA26F6C-EBDD-45AD-9D55-1B68C721EF2B}"/>
              </a:ext>
            </a:extLst>
          </p:cNvPr>
          <p:cNvSpPr/>
          <p:nvPr/>
        </p:nvSpPr>
        <p:spPr>
          <a:xfrm>
            <a:off x="8216900" y="9169400"/>
            <a:ext cx="4117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3700">
              <a:lnSpc>
                <a:spcPct val="100000"/>
              </a:lnSpc>
            </a:pPr>
            <a:r>
              <a:rPr lang="bg-BG" spc="-10" dirty="0">
                <a:latin typeface="PT Mono"/>
                <a:cs typeface="PT Mono"/>
              </a:rPr>
              <a:t>ФОТО ЭЛЕМЕНТОВ </a:t>
            </a:r>
            <a:r>
              <a:rPr lang="bg-BG" spc="-40" dirty="0">
                <a:latin typeface="PT Mono"/>
                <a:cs typeface="PT Mono"/>
              </a:rPr>
              <a:t>БРЕНДБУКА</a:t>
            </a:r>
            <a:endParaRPr lang="bg-BG" dirty="0">
              <a:latin typeface="PT Mono"/>
              <a:cs typeface="PT Mo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2124</TotalTime>
  <Words>400</Words>
  <Application>Microsoft Office PowerPoint</Application>
  <PresentationFormat>Произвольный</PresentationFormat>
  <Paragraphs>93</Paragraphs>
  <Slides>17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Calibri</vt:lpstr>
      <vt:lpstr>PT Mono</vt:lpstr>
      <vt:lpstr>Times New Roman</vt:lpstr>
      <vt:lpstr>Office Theme</vt:lpstr>
      <vt:lpstr>Презентация PowerPoint</vt:lpstr>
      <vt:lpstr>ОБЩАЯ ИНФОРМАЦИЯ</vt:lpstr>
      <vt:lpstr>ОБЪЕМ ФИНАНСИРОВАНИЯ ПРОЕКТА (В ТЫС. РУБЛЕЙ)</vt:lpstr>
      <vt:lpstr>Мастерская №1 «Кузовной ремонт»</vt:lpstr>
      <vt:lpstr>Мастерская №1 «Кузовной ремонт»</vt:lpstr>
      <vt:lpstr>Мастерская №2 «Ремонт и обслуживание легковых автомобилей»</vt:lpstr>
      <vt:lpstr>Мастерская №2 «Ремонт и обслуживание легковых автомобилей»</vt:lpstr>
      <vt:lpstr>Мастерская №3 «Окраска автомобилей»</vt:lpstr>
      <vt:lpstr>Мастерская №3 «Окраска автомобилей»</vt:lpstr>
      <vt:lpstr>Мастерская №4 «Обслуживание грузовой техники»</vt:lpstr>
      <vt:lpstr>Мастерская №4 «Обслуживание грузовой техники»</vt:lpstr>
      <vt:lpstr>Мастерская №5 «Экспедирование грузов»</vt:lpstr>
      <vt:lpstr>Мастерская №5 «Экспедирование грузов»</vt:lpstr>
      <vt:lpstr>Презентация PowerPoint</vt:lpstr>
      <vt:lpstr>ПУБЛИКАЦИИ В СМИ  (видеоролик // скриншоты публикаций со ссылками на них)</vt:lpstr>
      <vt:lpstr>ГБПОУ «Чеченский государственный колледж»</vt:lpstr>
      <vt:lpstr>ГБПОУ «Чеченский государственный колледж»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ДЛЯ  ПОЛУЧАТЕЛЕЙ  ГРАНТА</dc:title>
  <dc:creator>user</dc:creator>
  <cp:lastModifiedBy>User</cp:lastModifiedBy>
  <cp:revision>59</cp:revision>
  <dcterms:created xsi:type="dcterms:W3CDTF">2020-02-05T12:36:24Z</dcterms:created>
  <dcterms:modified xsi:type="dcterms:W3CDTF">2020-10-07T12:35:48Z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2020-02-05T00:00:00Z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2020-02-05T00:00:00Z</vt:filetime>
  </property>
</Properties>
</file>